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61" r:id="rId3"/>
    <p:sldId id="296" r:id="rId4"/>
    <p:sldId id="404" r:id="rId5"/>
    <p:sldId id="295" r:id="rId6"/>
    <p:sldId id="405" r:id="rId7"/>
    <p:sldId id="353" r:id="rId8"/>
    <p:sldId id="447" r:id="rId9"/>
    <p:sldId id="448" r:id="rId10"/>
    <p:sldId id="449" r:id="rId11"/>
    <p:sldId id="450" r:id="rId12"/>
    <p:sldId id="451" r:id="rId13"/>
    <p:sldId id="406" r:id="rId14"/>
    <p:sldId id="452"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70" r:id="rId30"/>
    <p:sldId id="471" r:id="rId31"/>
    <p:sldId id="472" r:id="rId32"/>
    <p:sldId id="473" r:id="rId33"/>
    <p:sldId id="475" r:id="rId34"/>
    <p:sldId id="476" r:id="rId35"/>
    <p:sldId id="477" r:id="rId36"/>
    <p:sldId id="478" r:id="rId37"/>
    <p:sldId id="479" r:id="rId38"/>
    <p:sldId id="453" r:id="rId39"/>
    <p:sldId id="480" r:id="rId40"/>
    <p:sldId id="481" r:id="rId41"/>
    <p:sldId id="482" r:id="rId42"/>
    <p:sldId id="454" r:id="rId43"/>
    <p:sldId id="483" r:id="rId44"/>
    <p:sldId id="484" r:id="rId45"/>
    <p:sldId id="485" r:id="rId46"/>
    <p:sldId id="486" r:id="rId47"/>
    <p:sldId id="487" r:id="rId48"/>
    <p:sldId id="488" r:id="rId49"/>
    <p:sldId id="489" r:id="rId50"/>
    <p:sldId id="494" r:id="rId51"/>
    <p:sldId id="495" r:id="rId52"/>
    <p:sldId id="496" r:id="rId53"/>
    <p:sldId id="497" r:id="rId54"/>
    <p:sldId id="499" r:id="rId55"/>
    <p:sldId id="500" r:id="rId56"/>
    <p:sldId id="490" r:id="rId57"/>
    <p:sldId id="501" r:id="rId58"/>
    <p:sldId id="502" r:id="rId59"/>
    <p:sldId id="503" r:id="rId60"/>
    <p:sldId id="504" r:id="rId61"/>
    <p:sldId id="491" r:id="rId62"/>
    <p:sldId id="505" r:id="rId63"/>
    <p:sldId id="506" r:id="rId64"/>
    <p:sldId id="507" r:id="rId65"/>
    <p:sldId id="492" r:id="rId66"/>
    <p:sldId id="508" r:id="rId67"/>
    <p:sldId id="509" r:id="rId68"/>
    <p:sldId id="510" r:id="rId69"/>
    <p:sldId id="511" r:id="rId70"/>
    <p:sldId id="512" r:id="rId71"/>
    <p:sldId id="513" r:id="rId72"/>
    <p:sldId id="514" r:id="rId73"/>
    <p:sldId id="515" r:id="rId74"/>
    <p:sldId id="516" r:id="rId75"/>
    <p:sldId id="493" r:id="rId76"/>
    <p:sldId id="517" r:id="rId77"/>
    <p:sldId id="519" r:id="rId78"/>
    <p:sldId id="520" r:id="rId79"/>
    <p:sldId id="521" r:id="rId80"/>
    <p:sldId id="260" r:id="rId8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830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9"/>
  </p:normalViewPr>
  <p:slideViewPr>
    <p:cSldViewPr snapToGrid="0" snapToObjects="1">
      <p:cViewPr varScale="1">
        <p:scale>
          <a:sx n="80" d="100"/>
          <a:sy n="80" d="100"/>
        </p:scale>
        <p:origin x="34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WechatIMG69.jpg" descr="WechatIMG69.jpg"/>
          <p:cNvPicPr>
            <a:picLocks noChangeAspect="1"/>
          </p:cNvPicPr>
          <p:nvPr userDrawn="1"/>
        </p:nvPicPr>
        <p:blipFill>
          <a:blip r:embed="rId2"/>
          <a:srcRect t="7650" b="7650"/>
          <a:stretch>
            <a:fillRect/>
          </a:stretch>
        </p:blipFill>
        <p:spPr>
          <a:xfrm>
            <a:off x="-1" y="9372"/>
            <a:ext cx="24384001" cy="13697257"/>
          </a:xfrm>
          <a:prstGeom prst="rect">
            <a:avLst/>
          </a:prstGeom>
          <a:ln w="12700">
            <a:miter lim="400000"/>
          </a:ln>
        </p:spPr>
      </p:pic>
      <p:sp>
        <p:nvSpPr>
          <p:cNvPr id="7" name="线条"/>
          <p:cNvSpPr/>
          <p:nvPr userDrawn="1"/>
        </p:nvSpPr>
        <p:spPr>
          <a:xfrm>
            <a:off x="2031999" y="6229349"/>
            <a:ext cx="10414002" cy="1"/>
          </a:xfrm>
          <a:prstGeom prst="line">
            <a:avLst/>
          </a:prstGeom>
          <a:ln w="254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9" name="图像" descr="图像">
            <a:extLst>
              <a:ext uri="{FF2B5EF4-FFF2-40B4-BE49-F238E27FC236}">
                <a16:creationId xmlns:a16="http://schemas.microsoft.com/office/drawing/2014/main" id="{830B25EB-4485-4B97-9FFF-23430CF73289}"/>
              </a:ext>
            </a:extLst>
          </p:cNvPr>
          <p:cNvPicPr>
            <a:picLocks noChangeAspect="1"/>
          </p:cNvPicPr>
          <p:nvPr userDrawn="1"/>
        </p:nvPicPr>
        <p:blipFill>
          <a:blip r:embed="rId3"/>
          <a:stretch>
            <a:fillRect/>
          </a:stretch>
        </p:blipFill>
        <p:spPr>
          <a:xfrm>
            <a:off x="455470" y="455076"/>
            <a:ext cx="3343982" cy="1114661"/>
          </a:xfrm>
          <a:prstGeom prst="rect">
            <a:avLst/>
          </a:prstGeom>
          <a:ln w="12700">
            <a:miter lim="400000"/>
          </a:ln>
        </p:spPr>
      </p:pic>
      <p:sp>
        <p:nvSpPr>
          <p:cNvPr id="2" name="标题 1"/>
          <p:cNvSpPr>
            <a:spLocks noGrp="1"/>
          </p:cNvSpPr>
          <p:nvPr>
            <p:ph type="title" hasCustomPrompt="1"/>
          </p:nvPr>
        </p:nvSpPr>
        <p:spPr>
          <a:xfrm>
            <a:off x="1847850" y="3974835"/>
            <a:ext cx="13775721" cy="2067150"/>
          </a:xfrm>
        </p:spPr>
        <p:txBody>
          <a:bodyPr anchor="b"/>
          <a:lstStyle>
            <a:lvl1pPr algn="l">
              <a:defRPr>
                <a:solidFill>
                  <a:schemeClr val="bg1"/>
                </a:solidFill>
                <a:latin typeface="思源宋体 CN" panose="02020400000000000000" pitchFamily="18" charset="-122"/>
                <a:ea typeface="思源宋体 CN" panose="02020400000000000000" pitchFamily="18" charset="-122"/>
              </a:defRPr>
            </a:lvl1pPr>
          </a:lstStyle>
          <a:p>
            <a:r>
              <a:rPr lang="zh-CN" altLang="en-US" dirty="0"/>
              <a:t>请输入标题文字</a:t>
            </a:r>
          </a:p>
        </p:txBody>
      </p:sp>
      <p:sp>
        <p:nvSpPr>
          <p:cNvPr id="11" name="文本占位符 10"/>
          <p:cNvSpPr>
            <a:spLocks noGrp="1"/>
          </p:cNvSpPr>
          <p:nvPr>
            <p:ph type="body" sz="quarter" idx="11" hasCustomPrompt="1"/>
          </p:nvPr>
        </p:nvSpPr>
        <p:spPr>
          <a:xfrm>
            <a:off x="1847849" y="6526856"/>
            <a:ext cx="13775721" cy="832794"/>
          </a:xfrm>
        </p:spPr>
        <p:txBody>
          <a:bodyPr>
            <a:normAutofit/>
          </a:bodyPr>
          <a:lstStyle>
            <a:lvl1pPr marL="0" indent="0">
              <a:buNone/>
              <a:defRPr sz="4800">
                <a:solidFill>
                  <a:schemeClr val="bg1"/>
                </a:solidFill>
                <a:latin typeface="思源宋体 CN" panose="02020400000000000000" pitchFamily="18" charset="-122"/>
                <a:ea typeface="思源宋体 CN" panose="02020400000000000000" pitchFamily="18" charset="-122"/>
              </a:defRPr>
            </a:lvl1pPr>
          </a:lstStyle>
          <a:p>
            <a:pPr lvl="0"/>
            <a:r>
              <a:rPr lang="zh-CN" altLang="en-US" dirty="0"/>
              <a:t>请输入副标题文字</a:t>
            </a:r>
          </a:p>
        </p:txBody>
      </p:sp>
      <p:sp>
        <p:nvSpPr>
          <p:cNvPr id="12" name="文本占位符 10"/>
          <p:cNvSpPr>
            <a:spLocks noGrp="1"/>
          </p:cNvSpPr>
          <p:nvPr>
            <p:ph type="body" sz="quarter" idx="12" hasCustomPrompt="1"/>
          </p:nvPr>
        </p:nvSpPr>
        <p:spPr>
          <a:xfrm>
            <a:off x="19529706" y="11645356"/>
            <a:ext cx="3983862" cy="832794"/>
          </a:xfrm>
        </p:spPr>
        <p:txBody>
          <a:bodyPr anchor="ctr">
            <a:noAutofit/>
          </a:bodyPr>
          <a:lstStyle>
            <a:lvl1pPr marL="0" indent="0">
              <a:buNone/>
              <a:defRPr sz="3600">
                <a:solidFill>
                  <a:schemeClr val="bg1"/>
                </a:solidFill>
                <a:latin typeface="思源宋体 CN" panose="02020400000000000000" pitchFamily="18" charset="-122"/>
                <a:ea typeface="思源宋体 CN" panose="02020400000000000000" pitchFamily="18" charset="-122"/>
              </a:defRPr>
            </a:lvl1pPr>
          </a:lstStyle>
          <a:p>
            <a:pPr lvl="0"/>
            <a:r>
              <a:rPr lang="zh-CN" altLang="en-US" dirty="0"/>
              <a:t>主讲人：某某某</a:t>
            </a:r>
          </a:p>
        </p:txBody>
      </p:sp>
    </p:spTree>
    <p:extLst>
      <p:ext uri="{BB962C8B-B14F-4D97-AF65-F5344CB8AC3E}">
        <p14:creationId xmlns:p14="http://schemas.microsoft.com/office/powerpoint/2010/main" val="42001102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946559" y="8452599"/>
            <a:ext cx="10367862" cy="1689532"/>
          </a:xfrm>
        </p:spPr>
        <p:txBody>
          <a:bodyPr>
            <a:normAutofit/>
          </a:bodyPr>
          <a:lstStyle>
            <a:lvl1pPr algn="r">
              <a:defRPr sz="10000">
                <a:solidFill>
                  <a:srgbClr val="68309F"/>
                </a:solidFill>
              </a:defRPr>
            </a:lvl1pPr>
          </a:lstStyle>
          <a:p>
            <a:r>
              <a:rPr lang="zh-CN" altLang="en-US" dirty="0"/>
              <a:t>请输入章隔页标题</a:t>
            </a:r>
          </a:p>
        </p:txBody>
      </p:sp>
      <p:pic>
        <p:nvPicPr>
          <p:cNvPr id="4" name="WechatIMG69.jpg" descr="WechatIMG69.jpg"/>
          <p:cNvPicPr>
            <a:picLocks noChangeAspect="1"/>
          </p:cNvPicPr>
          <p:nvPr userDrawn="1"/>
        </p:nvPicPr>
        <p:blipFill>
          <a:blip r:embed="rId2"/>
          <a:srcRect l="1541" t="46798" r="680" b="14957"/>
          <a:stretch>
            <a:fillRect/>
          </a:stretch>
        </p:blipFill>
        <p:spPr>
          <a:xfrm>
            <a:off x="8258031" y="3212788"/>
            <a:ext cx="16190195" cy="4199817"/>
          </a:xfrm>
          <a:prstGeom prst="rect">
            <a:avLst/>
          </a:prstGeom>
          <a:ln w="12700">
            <a:miter lim="400000"/>
          </a:ln>
        </p:spPr>
      </p:pic>
      <p:sp>
        <p:nvSpPr>
          <p:cNvPr id="7" name="线条"/>
          <p:cNvSpPr/>
          <p:nvPr userDrawn="1"/>
        </p:nvSpPr>
        <p:spPr>
          <a:xfrm>
            <a:off x="13094940" y="7958406"/>
            <a:ext cx="10071101" cy="1"/>
          </a:xfrm>
          <a:prstGeom prst="line">
            <a:avLst/>
          </a:prstGeom>
          <a:ln w="38100">
            <a:solidFill>
              <a:srgbClr val="652E99"/>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8" name="图像" descr="图像"/>
          <p:cNvPicPr>
            <a:picLocks noChangeAspect="1"/>
          </p:cNvPicPr>
          <p:nvPr userDrawn="1"/>
        </p:nvPicPr>
        <p:blipFill>
          <a:blip r:embed="rId3"/>
          <a:srcRect/>
          <a:stretch>
            <a:fillRect/>
          </a:stretch>
        </p:blipFill>
        <p:spPr>
          <a:xfrm>
            <a:off x="20620493" y="6004757"/>
            <a:ext cx="3343982" cy="1114661"/>
          </a:xfrm>
          <a:prstGeom prst="rect">
            <a:avLst/>
          </a:prstGeom>
          <a:ln w="12700">
            <a:miter lim="400000"/>
          </a:ln>
        </p:spPr>
      </p:pic>
      <p:sp>
        <p:nvSpPr>
          <p:cNvPr id="10" name="文本占位符 10"/>
          <p:cNvSpPr>
            <a:spLocks noGrp="1"/>
          </p:cNvSpPr>
          <p:nvPr>
            <p:ph type="body" sz="quarter" idx="11" hasCustomPrompt="1"/>
          </p:nvPr>
        </p:nvSpPr>
        <p:spPr>
          <a:xfrm>
            <a:off x="12946559" y="10204932"/>
            <a:ext cx="10367862" cy="739780"/>
          </a:xfrm>
        </p:spPr>
        <p:txBody>
          <a:bodyPr>
            <a:normAutofit/>
          </a:bodyPr>
          <a:lstStyle>
            <a:lvl1pPr marL="0" indent="0" algn="r">
              <a:buNone/>
              <a:defRPr sz="4800">
                <a:solidFill>
                  <a:srgbClr val="68309F"/>
                </a:solidFill>
                <a:latin typeface="思源宋体 CN" panose="02020400000000000000" pitchFamily="18" charset="-122"/>
                <a:ea typeface="思源宋体 CN" panose="02020400000000000000" pitchFamily="18" charset="-122"/>
              </a:defRPr>
            </a:lvl1pPr>
          </a:lstStyle>
          <a:p>
            <a:pPr lvl="0"/>
            <a:r>
              <a:rPr lang="zh-CN" altLang="en-US" dirty="0"/>
              <a:t>请输入小标题</a:t>
            </a:r>
          </a:p>
        </p:txBody>
      </p:sp>
      <p:sp>
        <p:nvSpPr>
          <p:cNvPr id="11" name="文本占位符 10"/>
          <p:cNvSpPr>
            <a:spLocks noGrp="1"/>
          </p:cNvSpPr>
          <p:nvPr>
            <p:ph type="body" sz="quarter" idx="12" hasCustomPrompt="1"/>
          </p:nvPr>
        </p:nvSpPr>
        <p:spPr>
          <a:xfrm>
            <a:off x="1498095" y="2592728"/>
            <a:ext cx="6098541" cy="5703857"/>
          </a:xfrm>
        </p:spPr>
        <p:txBody>
          <a:bodyPr anchor="ctr">
            <a:noAutofit/>
          </a:bodyPr>
          <a:lstStyle>
            <a:lvl1pPr marL="0" indent="0" algn="l">
              <a:buNone/>
              <a:defRPr sz="40000">
                <a:solidFill>
                  <a:srgbClr val="68309F"/>
                </a:solidFill>
                <a:latin typeface="思源宋体 CN" panose="02020400000000000000" pitchFamily="18" charset="-122"/>
                <a:ea typeface="思源宋体 CN" panose="02020400000000000000" pitchFamily="18" charset="-122"/>
              </a:defRPr>
            </a:lvl1pPr>
          </a:lstStyle>
          <a:p>
            <a:pPr lvl="0"/>
            <a:r>
              <a:rPr lang="en-US" altLang="zh-CN" dirty="0"/>
              <a:t>01</a:t>
            </a:r>
            <a:endParaRPr lang="zh-CN" altLang="en-US" dirty="0"/>
          </a:p>
        </p:txBody>
      </p:sp>
    </p:spTree>
    <p:extLst>
      <p:ext uri="{BB962C8B-B14F-4D97-AF65-F5344CB8AC3E}">
        <p14:creationId xmlns:p14="http://schemas.microsoft.com/office/powerpoint/2010/main" val="295289874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加文字">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zh-CN" altLang="en-US"/>
          </a:p>
        </p:txBody>
      </p:sp>
      <p:pic>
        <p:nvPicPr>
          <p:cNvPr id="4" name="WechatIMG69.jpg" descr="WechatIMG69.jpg"/>
          <p:cNvPicPr>
            <a:picLocks noChangeAspect="1"/>
          </p:cNvPicPr>
          <p:nvPr userDrawn="1"/>
        </p:nvPicPr>
        <p:blipFill>
          <a:blip r:embed="rId2"/>
          <a:srcRect l="1541" t="55556" r="680" b="32025"/>
          <a:stretch>
            <a:fillRect/>
          </a:stretch>
        </p:blipFill>
        <p:spPr>
          <a:xfrm>
            <a:off x="-1" y="-14428"/>
            <a:ext cx="24383842" cy="2053719"/>
          </a:xfrm>
          <a:prstGeom prst="rect">
            <a:avLst/>
          </a:prstGeom>
          <a:ln w="12700">
            <a:miter lim="400000"/>
          </a:ln>
        </p:spPr>
      </p:pic>
      <p:pic>
        <p:nvPicPr>
          <p:cNvPr id="5" name="图像" descr="图像"/>
          <p:cNvPicPr>
            <a:picLocks noChangeAspect="1"/>
          </p:cNvPicPr>
          <p:nvPr userDrawn="1"/>
        </p:nvPicPr>
        <p:blipFill>
          <a:blip r:embed="rId3"/>
          <a:stretch>
            <a:fillRect/>
          </a:stretch>
        </p:blipFill>
        <p:spPr>
          <a:xfrm>
            <a:off x="455470" y="455076"/>
            <a:ext cx="3343982" cy="1114661"/>
          </a:xfrm>
          <a:prstGeom prst="rect">
            <a:avLst/>
          </a:prstGeom>
          <a:ln w="12700">
            <a:miter lim="400000"/>
          </a:ln>
        </p:spPr>
      </p:pic>
      <p:sp>
        <p:nvSpPr>
          <p:cNvPr id="2" name="标题 1"/>
          <p:cNvSpPr>
            <a:spLocks noGrp="1"/>
          </p:cNvSpPr>
          <p:nvPr>
            <p:ph type="title"/>
          </p:nvPr>
        </p:nvSpPr>
        <p:spPr>
          <a:xfrm>
            <a:off x="4254923" y="397421"/>
            <a:ext cx="11077776" cy="1172316"/>
          </a:xfrm>
        </p:spPr>
        <p:txBody>
          <a:bodyPr>
            <a:normAutofit/>
          </a:bodyPr>
          <a:lstStyle>
            <a:lvl1pPr algn="l">
              <a:defRPr sz="4800">
                <a:solidFill>
                  <a:schemeClr val="bg1"/>
                </a:solidFill>
                <a:latin typeface="思源宋体 CN Heavy" panose="02020900000000000000" pitchFamily="18" charset="-122"/>
                <a:ea typeface="思源宋体 CN Heavy" panose="02020900000000000000" pitchFamily="18" charset="-122"/>
              </a:defRPr>
            </a:lvl1pPr>
          </a:lstStyle>
          <a:p>
            <a:r>
              <a:rPr lang="zh-CN" altLang="en-US"/>
              <a:t>单击此处编辑母版标题样式</a:t>
            </a:r>
          </a:p>
        </p:txBody>
      </p:sp>
      <p:sp>
        <p:nvSpPr>
          <p:cNvPr id="6" name="正文级别 1…"/>
          <p:cNvSpPr txBox="1">
            <a:spLocks noGrp="1"/>
          </p:cNvSpPr>
          <p:nvPr>
            <p:ph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p>
            <a:r>
              <a:rPr lang="zh-CN" altLang="en-US" dirty="0"/>
              <a:t>第一级</a:t>
            </a:r>
            <a:endParaRPr dirty="0"/>
          </a:p>
          <a:p>
            <a:pPr lvl="1"/>
            <a:r>
              <a:rPr lang="zh-CN" altLang="en-US" dirty="0"/>
              <a:t>第二级</a:t>
            </a:r>
            <a:endParaRPr dirty="0"/>
          </a:p>
          <a:p>
            <a:pPr lvl="2"/>
            <a:r>
              <a:rPr lang="zh-CN" altLang="en-US" dirty="0"/>
              <a:t>第三级</a:t>
            </a:r>
            <a:endParaRPr dirty="0"/>
          </a:p>
          <a:p>
            <a:pPr lvl="3"/>
            <a:r>
              <a:rPr lang="zh-CN" altLang="en-US" dirty="0"/>
              <a:t>第四级</a:t>
            </a:r>
            <a:endParaRPr dirty="0"/>
          </a:p>
          <a:p>
            <a:pPr lvl="4"/>
            <a:r>
              <a:rPr lang="zh-CN" altLang="en-US" dirty="0"/>
              <a:t>第五级</a:t>
            </a:r>
            <a:endParaRPr dirty="0"/>
          </a:p>
        </p:txBody>
      </p:sp>
    </p:spTree>
    <p:extLst>
      <p:ext uri="{BB962C8B-B14F-4D97-AF65-F5344CB8AC3E}">
        <p14:creationId xmlns:p14="http://schemas.microsoft.com/office/powerpoint/2010/main" val="205355242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zh-CN" altLang="en-US"/>
          </a:p>
        </p:txBody>
      </p:sp>
      <p:pic>
        <p:nvPicPr>
          <p:cNvPr id="4" name="WechatIMG69.jpg" descr="WechatIMG69.jpg"/>
          <p:cNvPicPr>
            <a:picLocks noChangeAspect="1"/>
          </p:cNvPicPr>
          <p:nvPr userDrawn="1"/>
        </p:nvPicPr>
        <p:blipFill>
          <a:blip r:embed="rId2"/>
          <a:srcRect l="1541" t="55556" r="680" b="32025"/>
          <a:stretch>
            <a:fillRect/>
          </a:stretch>
        </p:blipFill>
        <p:spPr>
          <a:xfrm>
            <a:off x="-1" y="-14428"/>
            <a:ext cx="24383842" cy="2053719"/>
          </a:xfrm>
          <a:prstGeom prst="rect">
            <a:avLst/>
          </a:prstGeom>
          <a:ln w="12700">
            <a:miter lim="400000"/>
          </a:ln>
        </p:spPr>
      </p:pic>
      <p:pic>
        <p:nvPicPr>
          <p:cNvPr id="5" name="图像" descr="图像"/>
          <p:cNvPicPr>
            <a:picLocks noChangeAspect="1"/>
          </p:cNvPicPr>
          <p:nvPr userDrawn="1"/>
        </p:nvPicPr>
        <p:blipFill>
          <a:blip r:embed="rId3"/>
          <a:stretch>
            <a:fillRect/>
          </a:stretch>
        </p:blipFill>
        <p:spPr>
          <a:xfrm>
            <a:off x="455470" y="455076"/>
            <a:ext cx="3343982" cy="1114661"/>
          </a:xfrm>
          <a:prstGeom prst="rect">
            <a:avLst/>
          </a:prstGeom>
          <a:ln w="12700">
            <a:miter lim="400000"/>
          </a:ln>
        </p:spPr>
      </p:pic>
      <p:sp>
        <p:nvSpPr>
          <p:cNvPr id="2" name="标题 1"/>
          <p:cNvSpPr>
            <a:spLocks noGrp="1"/>
          </p:cNvSpPr>
          <p:nvPr>
            <p:ph type="title"/>
          </p:nvPr>
        </p:nvSpPr>
        <p:spPr>
          <a:xfrm>
            <a:off x="4254923" y="397421"/>
            <a:ext cx="11077776" cy="1172316"/>
          </a:xfrm>
        </p:spPr>
        <p:txBody>
          <a:bodyPr>
            <a:normAutofit/>
          </a:bodyPr>
          <a:lstStyle>
            <a:lvl1pPr algn="l">
              <a:defRPr sz="4800">
                <a:solidFill>
                  <a:schemeClr val="bg1"/>
                </a:solidFill>
                <a:latin typeface="思源宋体 CN Heavy" panose="02020900000000000000" pitchFamily="18" charset="-122"/>
                <a:ea typeface="思源宋体 CN Heavy" panose="02020900000000000000" pitchFamily="18" charset="-122"/>
              </a:defRPr>
            </a:lvl1pPr>
          </a:lstStyle>
          <a:p>
            <a:r>
              <a:rPr lang="zh-CN" altLang="en-US"/>
              <a:t>单击此处编辑母版标题样式</a:t>
            </a:r>
          </a:p>
        </p:txBody>
      </p:sp>
    </p:spTree>
    <p:extLst>
      <p:ext uri="{BB962C8B-B14F-4D97-AF65-F5344CB8AC3E}">
        <p14:creationId xmlns:p14="http://schemas.microsoft.com/office/powerpoint/2010/main" val="10402479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4" name="WechatIMG69.jpg" descr="WechatIMG69.jpg"/>
          <p:cNvPicPr>
            <a:picLocks noChangeAspect="1"/>
          </p:cNvPicPr>
          <p:nvPr userDrawn="1"/>
        </p:nvPicPr>
        <p:blipFill>
          <a:blip r:embed="rId2"/>
          <a:srcRect t="13421" b="1879"/>
          <a:stretch>
            <a:fillRect/>
          </a:stretch>
        </p:blipFill>
        <p:spPr>
          <a:xfrm>
            <a:off x="-1" y="9372"/>
            <a:ext cx="24384001" cy="13697258"/>
          </a:xfrm>
          <a:prstGeom prst="rect">
            <a:avLst/>
          </a:prstGeom>
          <a:ln w="12700">
            <a:miter lim="400000"/>
          </a:ln>
        </p:spPr>
      </p:pic>
      <p:sp>
        <p:nvSpPr>
          <p:cNvPr id="6" name="线条"/>
          <p:cNvSpPr/>
          <p:nvPr userDrawn="1"/>
        </p:nvSpPr>
        <p:spPr>
          <a:xfrm>
            <a:off x="13102585" y="10669115"/>
            <a:ext cx="10414001" cy="1"/>
          </a:xfrm>
          <a:prstGeom prst="line">
            <a:avLst/>
          </a:prstGeom>
          <a:ln w="254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7" name="图片 6">
            <a:extLst>
              <a:ext uri="{FF2B5EF4-FFF2-40B4-BE49-F238E27FC236}">
                <a16:creationId xmlns:a16="http://schemas.microsoft.com/office/drawing/2014/main" id="{645B414E-CC0E-4680-AC58-2884896C30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7466" y="11135892"/>
            <a:ext cx="4660134" cy="1459358"/>
          </a:xfrm>
          <a:prstGeom prst="rect">
            <a:avLst/>
          </a:prstGeom>
        </p:spPr>
      </p:pic>
      <p:sp>
        <p:nvSpPr>
          <p:cNvPr id="2" name="标题 1"/>
          <p:cNvSpPr>
            <a:spLocks noGrp="1"/>
          </p:cNvSpPr>
          <p:nvPr>
            <p:ph type="title" hasCustomPrompt="1"/>
          </p:nvPr>
        </p:nvSpPr>
        <p:spPr>
          <a:xfrm>
            <a:off x="13102585" y="8368325"/>
            <a:ext cx="10414001" cy="2286000"/>
          </a:xfrm>
        </p:spPr>
        <p:txBody>
          <a:bodyPr/>
          <a:lstStyle>
            <a:lvl1pPr>
              <a:defRPr>
                <a:solidFill>
                  <a:schemeClr val="bg1"/>
                </a:solidFill>
              </a:defRPr>
            </a:lvl1pPr>
          </a:lstStyle>
          <a:p>
            <a:r>
              <a:rPr lang="zh-CN" altLang="en-US" dirty="0"/>
              <a:t>谢谢 </a:t>
            </a:r>
            <a:r>
              <a:rPr lang="en-US" altLang="zh-CN" dirty="0"/>
              <a:t>THANKS</a:t>
            </a:r>
            <a:endParaRPr lang="zh-CN" altLang="en-US" dirty="0"/>
          </a:p>
        </p:txBody>
      </p:sp>
    </p:spTree>
    <p:extLst>
      <p:ext uri="{BB962C8B-B14F-4D97-AF65-F5344CB8AC3E}">
        <p14:creationId xmlns:p14="http://schemas.microsoft.com/office/powerpoint/2010/main" val="292648970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err="1"/>
              <a:t>标题文本</a:t>
            </a:r>
            <a:endParaRPr dirty="0"/>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
        <p:nvSpPr>
          <p:cNvPr id="6" name="正文级别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p>
            <a:r>
              <a:rPr lang="zh-CN" altLang="en-US" dirty="0"/>
              <a:t>第一级</a:t>
            </a:r>
            <a:endParaRPr dirty="0"/>
          </a:p>
          <a:p>
            <a:pPr lvl="1"/>
            <a:r>
              <a:rPr lang="zh-CN" altLang="en-US" dirty="0"/>
              <a:t>第二级</a:t>
            </a:r>
            <a:endParaRPr dirty="0"/>
          </a:p>
          <a:p>
            <a:pPr lvl="2"/>
            <a:r>
              <a:rPr lang="zh-CN" altLang="en-US" dirty="0"/>
              <a:t>第三级</a:t>
            </a:r>
            <a:endParaRPr dirty="0"/>
          </a:p>
          <a:p>
            <a:pPr lvl="3"/>
            <a:r>
              <a:rPr lang="zh-CN" altLang="en-US" dirty="0"/>
              <a:t>第四级</a:t>
            </a:r>
            <a:endParaRPr dirty="0"/>
          </a:p>
          <a:p>
            <a:pPr lvl="4"/>
            <a:r>
              <a:rPr lang="zh-CN" altLang="en-US" dirty="0"/>
              <a:t>第五级</a:t>
            </a:r>
            <a:endParaRPr dirty="0"/>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 id="2147483665" r:id="rId5"/>
  </p:sldLayoutIdLst>
  <p:transition spd="med"/>
  <p:txStyles>
    <p:titleStyle>
      <a:lvl1pPr marL="0" marR="0" indent="0" algn="ctr" defTabSz="825500" rtl="0" latinLnBrk="0">
        <a:lnSpc>
          <a:spcPct val="100000"/>
        </a:lnSpc>
        <a:spcBef>
          <a:spcPts val="0"/>
        </a:spcBef>
        <a:spcAft>
          <a:spcPts val="0"/>
        </a:spcAft>
        <a:buClrTx/>
        <a:buSzTx/>
        <a:buFontTx/>
        <a:buNone/>
        <a:tabLst/>
        <a:defRPr sz="12000" b="0" i="0" u="none" strike="noStrike" cap="none" spc="0" baseline="0">
          <a:ln>
            <a:noFill/>
          </a:ln>
          <a:solidFill>
            <a:srgbClr val="000000"/>
          </a:solidFill>
          <a:uFillTx/>
          <a:latin typeface="思源宋体 CN" panose="02020400000000000000" pitchFamily="18" charset="-122"/>
          <a:ea typeface="思源宋体 CN" panose="02020400000000000000" pitchFamily="18" charset="-122"/>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850" y="3974835"/>
            <a:ext cx="22048470" cy="2067150"/>
          </a:xfrm>
        </p:spPr>
        <p:txBody>
          <a:bodyPr>
            <a:noAutofit/>
          </a:bodyPr>
          <a:lstStyle/>
          <a:p>
            <a:r>
              <a:rPr lang="en-US" altLang="zh-CN" sz="7200" dirty="0"/>
              <a:t>VLSI Test Principles and Architectures</a:t>
            </a:r>
            <a:endParaRPr lang="zh-CN" altLang="en-US" sz="7200" dirty="0"/>
          </a:p>
        </p:txBody>
      </p:sp>
      <p:sp>
        <p:nvSpPr>
          <p:cNvPr id="3" name="文本占位符 2"/>
          <p:cNvSpPr>
            <a:spLocks noGrp="1"/>
          </p:cNvSpPr>
          <p:nvPr>
            <p:ph type="body" sz="quarter" idx="11"/>
          </p:nvPr>
        </p:nvSpPr>
        <p:spPr/>
        <p:txBody>
          <a:bodyPr>
            <a:normAutofit lnSpcReduction="10000"/>
          </a:bodyPr>
          <a:lstStyle/>
          <a:p>
            <a:r>
              <a:rPr lang="zh-CN" altLang="en-US" dirty="0"/>
              <a:t>第四章 测试生成（</a:t>
            </a:r>
            <a:r>
              <a:rPr lang="en-US" altLang="zh-CN" dirty="0"/>
              <a:t>Test Generation</a:t>
            </a:r>
            <a:r>
              <a:rPr lang="zh-CN" altLang="en-US" dirty="0"/>
              <a:t>）</a:t>
            </a:r>
          </a:p>
        </p:txBody>
      </p:sp>
      <p:sp>
        <p:nvSpPr>
          <p:cNvPr id="4" name="文本占位符 3"/>
          <p:cNvSpPr>
            <a:spLocks noGrp="1"/>
          </p:cNvSpPr>
          <p:nvPr>
            <p:ph type="body" sz="quarter" idx="12"/>
          </p:nvPr>
        </p:nvSpPr>
        <p:spPr/>
        <p:txBody>
          <a:bodyPr/>
          <a:lstStyle/>
          <a:p>
            <a:r>
              <a:rPr lang="zh-CN" altLang="en-US" dirty="0"/>
              <a:t>报告人：丁浩宸</a:t>
            </a:r>
            <a:endParaRPr lang="es-ES" altLang="zh-CN" dirty="0"/>
          </a:p>
        </p:txBody>
      </p:sp>
    </p:spTree>
    <p:extLst>
      <p:ext uri="{BB962C8B-B14F-4D97-AF65-F5344CB8AC3E}">
        <p14:creationId xmlns:p14="http://schemas.microsoft.com/office/powerpoint/2010/main" val="273509434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 </a:t>
            </a:r>
            <a:r>
              <a:rPr lang="zh-CN" altLang="en-US" dirty="0"/>
              <a:t>随机测试生成 </a:t>
            </a:r>
            <a:r>
              <a:rPr lang="en-US" altLang="zh-CN" dirty="0"/>
              <a:t>– </a:t>
            </a:r>
            <a:r>
              <a:rPr lang="zh-CN" altLang="en-US" dirty="0"/>
              <a:t>检测概率</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E0E050F4-F389-D374-2BEF-B1F1DF367A92}"/>
                  </a:ext>
                </a:extLst>
              </p:cNvPr>
              <p:cNvSpPr txBox="1">
                <a:spLocks/>
              </p:cNvSpPr>
              <p:nvPr/>
            </p:nvSpPr>
            <p:spPr>
              <a:xfrm>
                <a:off x="1387348" y="3093612"/>
                <a:ext cx="21005800" cy="10168979"/>
              </a:xfrm>
              <a:prstGeom prst="rect">
                <a:avLst/>
              </a:prstGeom>
            </p:spPr>
            <p:txBody>
              <a:bodyPr>
                <a:normAutofit fontScale="92500"/>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900" b="1" dirty="0">
                    <a:solidFill>
                      <a:srgbClr val="68309F"/>
                    </a:solidFill>
                  </a:rPr>
                  <a:t>检测概率</a:t>
                </a:r>
                <a:endParaRPr lang="en-US" altLang="zh-CN" sz="3900" b="1" dirty="0">
                  <a:solidFill>
                    <a:srgbClr val="68309F"/>
                  </a:solidFill>
                </a:endParaRPr>
              </a:p>
              <a:p>
                <a:pPr hangingPunct="1">
                  <a:lnSpc>
                    <a:spcPct val="150000"/>
                  </a:lnSpc>
                </a:pPr>
                <a:r>
                  <a:rPr lang="zh-CN" altLang="en-US" sz="3600" dirty="0"/>
                  <a:t>定义：可以检测出某故障的概率</a:t>
                </a:r>
                <a:endParaRPr lang="en-US" altLang="zh-CN" sz="3600" dirty="0"/>
              </a:p>
              <a:p>
                <a:pPr hangingPunct="1">
                  <a:lnSpc>
                    <a:spcPct val="150000"/>
                  </a:lnSpc>
                </a:pPr>
                <a:r>
                  <a:rPr lang="zh-CN" altLang="en-US" sz="3600" dirty="0"/>
                  <a:t>定义可以测试出某个故障</a:t>
                </a:r>
                <a:r>
                  <a:rPr lang="en-US" altLang="zh-CN" sz="3600" dirty="0"/>
                  <a:t>f</a:t>
                </a:r>
                <a:r>
                  <a:rPr lang="zh-CN" altLang="en-US" sz="3600" dirty="0"/>
                  <a:t>的向量集合大小为</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𝑇</m:t>
                        </m:r>
                      </m:e>
                      <m:sub>
                        <m:r>
                          <m:rPr>
                            <m:sty m:val="p"/>
                          </m:rPr>
                          <a:rPr lang="en-US" altLang="zh-CN" sz="3600" i="1">
                            <a:latin typeface="Cambria Math" panose="02040503050406030204" pitchFamily="18" charset="0"/>
                          </a:rPr>
                          <m:t>f</m:t>
                        </m:r>
                      </m:sub>
                    </m:sSub>
                    <m:r>
                      <a:rPr lang="zh-CN" altLang="en-US" sz="3600" i="1">
                        <a:latin typeface="Cambria Math" panose="02040503050406030204" pitchFamily="18" charset="0"/>
                      </a:rPr>
                      <m:t>，</m:t>
                    </m:r>
                  </m:oMath>
                </a14:m>
                <a:r>
                  <a:rPr lang="zh-CN" altLang="en-US" sz="3600" dirty="0"/>
                  <a:t>电路输入个数为</a:t>
                </a:r>
                <a:r>
                  <a:rPr lang="en-US" altLang="zh-CN" sz="3600" dirty="0"/>
                  <a:t>n</a:t>
                </a:r>
                <a:r>
                  <a:rPr lang="zh-CN" altLang="en-US" sz="3600" dirty="0"/>
                  <a:t>，则：</a:t>
                </a:r>
                <a:endParaRPr lang="en-US" altLang="zh-CN" sz="3600" dirty="0"/>
              </a:p>
              <a:p>
                <a:pPr lvl="1" hangingPunct="1">
                  <a:lnSpc>
                    <a:spcPct val="150000"/>
                  </a:lnSpc>
                </a:pPr>
                <a:r>
                  <a:rPr lang="zh-CN" altLang="en-US" sz="3000" dirty="0"/>
                  <a:t>单个随机向量的检测概率为</a:t>
                </a:r>
                <a14:m>
                  <m:oMath xmlns:m="http://schemas.openxmlformats.org/officeDocument/2006/math">
                    <m:r>
                      <a:rPr lang="zh-CN" altLang="en-US" sz="3000" i="1">
                        <a:latin typeface="Cambria Math" panose="02040503050406030204" pitchFamily="18" charset="0"/>
                      </a:rPr>
                      <m:t>：</m:t>
                    </m:r>
                    <m:sSub>
                      <m:sSubPr>
                        <m:ctrlPr>
                          <a:rPr lang="en-US" altLang="zh-CN" sz="3000" i="1" smtClean="0">
                            <a:latin typeface="Cambria Math" panose="02040503050406030204" pitchFamily="18" charset="0"/>
                          </a:rPr>
                        </m:ctrlPr>
                      </m:sSubPr>
                      <m:e>
                        <m:r>
                          <a:rPr lang="en-US" altLang="zh-CN" sz="3000" b="0" i="1" smtClean="0">
                            <a:latin typeface="Cambria Math" panose="02040503050406030204" pitchFamily="18" charset="0"/>
                          </a:rPr>
                          <m:t>𝑑</m:t>
                        </m:r>
                      </m:e>
                      <m:sub>
                        <m:r>
                          <a:rPr lang="en-US" altLang="zh-CN" sz="3000" b="0" i="1" smtClean="0">
                            <a:latin typeface="Cambria Math" panose="02040503050406030204" pitchFamily="18" charset="0"/>
                          </a:rPr>
                          <m:t>𝑓</m:t>
                        </m:r>
                      </m:sub>
                    </m:sSub>
                    <m:r>
                      <a:rPr lang="en-US" altLang="zh-CN" sz="3000" b="0" i="1" smtClean="0">
                        <a:latin typeface="Cambria Math" panose="02040503050406030204" pitchFamily="18" charset="0"/>
                      </a:rPr>
                      <m:t>=</m:t>
                    </m:r>
                    <m:f>
                      <m:fPr>
                        <m:ctrlPr>
                          <a:rPr lang="en-US" altLang="zh-CN" sz="3000" i="1" smtClean="0">
                            <a:latin typeface="Cambria Math" panose="02040503050406030204" pitchFamily="18" charset="0"/>
                          </a:rPr>
                        </m:ctrlPr>
                      </m:fPr>
                      <m:num>
                        <m:sSub>
                          <m:sSubPr>
                            <m:ctrlPr>
                              <a:rPr lang="en-US" altLang="zh-CN" sz="3000" i="1" smtClean="0">
                                <a:latin typeface="Cambria Math" panose="02040503050406030204" pitchFamily="18" charset="0"/>
                              </a:rPr>
                            </m:ctrlPr>
                          </m:sSubPr>
                          <m:e>
                            <m:r>
                              <a:rPr lang="en-US" altLang="zh-CN" sz="3000" b="0" i="1" smtClean="0">
                                <a:latin typeface="Cambria Math" panose="02040503050406030204" pitchFamily="18" charset="0"/>
                              </a:rPr>
                              <m:t>𝑇</m:t>
                            </m:r>
                          </m:e>
                          <m:sub>
                            <m:r>
                              <m:rPr>
                                <m:sty m:val="p"/>
                              </m:rPr>
                              <a:rPr lang="en-US" altLang="zh-CN" sz="3000" i="1">
                                <a:latin typeface="Cambria Math" panose="02040503050406030204" pitchFamily="18" charset="0"/>
                              </a:rPr>
                              <m:t>f</m:t>
                            </m:r>
                          </m:sub>
                        </m:sSub>
                      </m:num>
                      <m:den>
                        <m:sSup>
                          <m:sSupPr>
                            <m:ctrlPr>
                              <a:rPr lang="en-US" altLang="zh-CN" sz="3000" i="1" smtClean="0">
                                <a:latin typeface="Cambria Math" panose="02040503050406030204" pitchFamily="18" charset="0"/>
                              </a:rPr>
                            </m:ctrlPr>
                          </m:sSupPr>
                          <m:e>
                            <m:r>
                              <a:rPr lang="en-US" altLang="zh-CN" sz="3000" b="0" i="1" smtClean="0">
                                <a:latin typeface="Cambria Math" panose="02040503050406030204" pitchFamily="18" charset="0"/>
                              </a:rPr>
                              <m:t>2</m:t>
                            </m:r>
                          </m:e>
                          <m:sup>
                            <m:r>
                              <a:rPr lang="en-US" altLang="zh-CN" sz="3000" b="0" i="1" smtClean="0">
                                <a:latin typeface="Cambria Math" panose="02040503050406030204" pitchFamily="18" charset="0"/>
                              </a:rPr>
                              <m:t>𝑛</m:t>
                            </m:r>
                          </m:sup>
                        </m:sSup>
                      </m:den>
                    </m:f>
                  </m:oMath>
                </a14:m>
                <a:endParaRPr lang="en-US" altLang="zh-CN" sz="3000" dirty="0"/>
              </a:p>
              <a:p>
                <a:pPr lvl="1" hangingPunct="1">
                  <a:lnSpc>
                    <a:spcPct val="150000"/>
                  </a:lnSpc>
                </a:pPr>
                <a:r>
                  <a:rPr lang="zh-CN" altLang="en-US" sz="3000" dirty="0"/>
                  <a:t>单个随机向量不能检测出该故障的概率为：</a:t>
                </a:r>
                <a14:m>
                  <m:oMath xmlns:m="http://schemas.openxmlformats.org/officeDocument/2006/math">
                    <m:sSub>
                      <m:sSubPr>
                        <m:ctrlPr>
                          <a:rPr lang="en-US" altLang="zh-CN" sz="3000" i="1">
                            <a:latin typeface="Cambria Math" panose="02040503050406030204" pitchFamily="18" charset="0"/>
                          </a:rPr>
                        </m:ctrlPr>
                      </m:sSubPr>
                      <m:e>
                        <m:r>
                          <a:rPr lang="en-US" altLang="zh-CN" sz="3000" b="0" i="1" smtClean="0">
                            <a:latin typeface="Cambria Math" panose="02040503050406030204" pitchFamily="18" charset="0"/>
                          </a:rPr>
                          <m:t>𝑒</m:t>
                        </m:r>
                      </m:e>
                      <m:sub>
                        <m:r>
                          <a:rPr lang="en-US" altLang="zh-CN" sz="3000" i="1">
                            <a:latin typeface="Cambria Math" panose="02040503050406030204" pitchFamily="18" charset="0"/>
                          </a:rPr>
                          <m:t>𝑓</m:t>
                        </m:r>
                      </m:sub>
                    </m:sSub>
                    <m:r>
                      <a:rPr lang="en-US" altLang="zh-CN" sz="3000" b="0" i="1" smtClean="0">
                        <a:latin typeface="Cambria Math" panose="02040503050406030204" pitchFamily="18" charset="0"/>
                      </a:rPr>
                      <m:t>=1−</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𝑑</m:t>
                        </m:r>
                      </m:e>
                      <m:sub>
                        <m:r>
                          <a:rPr lang="en-US" altLang="zh-CN" sz="3000" i="1">
                            <a:latin typeface="Cambria Math" panose="02040503050406030204" pitchFamily="18" charset="0"/>
                          </a:rPr>
                          <m:t>𝑓</m:t>
                        </m:r>
                      </m:sub>
                    </m:sSub>
                  </m:oMath>
                </a14:m>
                <a:endParaRPr lang="en-US" altLang="zh-CN" sz="3000" dirty="0"/>
              </a:p>
              <a:p>
                <a:pPr lvl="1" hangingPunct="1">
                  <a:lnSpc>
                    <a:spcPct val="150000"/>
                  </a:lnSpc>
                </a:pPr>
                <a:r>
                  <a:rPr lang="zh-CN" altLang="en-US" sz="3000" dirty="0"/>
                  <a:t>在有</a:t>
                </a:r>
                <a:r>
                  <a:rPr lang="en-US" altLang="zh-CN" sz="3000" dirty="0"/>
                  <a:t>N</a:t>
                </a:r>
                <a:r>
                  <a:rPr lang="zh-CN" altLang="en-US" sz="3000" dirty="0"/>
                  <a:t>个随机向量的情况下，仍然不能检测出该故障的概率为：</a:t>
                </a:r>
                <a:r>
                  <a:rPr lang="en-US" altLang="zh-CN" sz="3000" dirty="0"/>
                  <a:t> </a:t>
                </a:r>
                <a14:m>
                  <m:oMath xmlns:m="http://schemas.openxmlformats.org/officeDocument/2006/math">
                    <m:sSubSup>
                      <m:sSubSupPr>
                        <m:ctrlPr>
                          <a:rPr lang="en-US" altLang="zh-CN" sz="3000" i="1" smtClean="0">
                            <a:latin typeface="Cambria Math" panose="02040503050406030204" pitchFamily="18" charset="0"/>
                          </a:rPr>
                        </m:ctrlPr>
                      </m:sSubSupPr>
                      <m:e>
                        <m:r>
                          <m:rPr>
                            <m:sty m:val="p"/>
                          </m:rPr>
                          <a:rPr lang="en-US" altLang="zh-CN" sz="3000" i="1">
                            <a:latin typeface="Cambria Math" panose="02040503050406030204" pitchFamily="18" charset="0"/>
                          </a:rPr>
                          <m:t>e</m:t>
                        </m:r>
                      </m:e>
                      <m:sub>
                        <m:r>
                          <a:rPr lang="en-US" altLang="zh-CN" sz="3000" b="0" i="1" smtClean="0">
                            <a:latin typeface="Cambria Math" panose="02040503050406030204" pitchFamily="18" charset="0"/>
                          </a:rPr>
                          <m:t>𝑓</m:t>
                        </m:r>
                      </m:sub>
                      <m:sup>
                        <m:r>
                          <a:rPr lang="en-US" altLang="zh-CN" sz="3000" b="0" i="1" smtClean="0">
                            <a:latin typeface="Cambria Math" panose="02040503050406030204" pitchFamily="18" charset="0"/>
                          </a:rPr>
                          <m:t>𝑁</m:t>
                        </m:r>
                      </m:sup>
                    </m:sSubSup>
                    <m:r>
                      <a:rPr lang="en-US" altLang="zh-CN" sz="3000" b="0" i="1" smtClean="0">
                        <a:latin typeface="Cambria Math" panose="02040503050406030204" pitchFamily="18" charset="0"/>
                      </a:rPr>
                      <m:t>=</m:t>
                    </m:r>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m:t>
                        </m:r>
                        <m:r>
                          <a:rPr lang="en-US" altLang="zh-CN" sz="3000" i="1">
                            <a:latin typeface="Cambria Math" panose="02040503050406030204" pitchFamily="18" charset="0"/>
                          </a:rPr>
                          <m:t>1−</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𝑑</m:t>
                            </m:r>
                          </m:e>
                          <m:sub>
                            <m:r>
                              <a:rPr lang="en-US" altLang="zh-CN" sz="3000" i="1">
                                <a:latin typeface="Cambria Math" panose="02040503050406030204" pitchFamily="18" charset="0"/>
                              </a:rPr>
                              <m:t>𝑓</m:t>
                            </m:r>
                          </m:sub>
                        </m:sSub>
                        <m:r>
                          <a:rPr lang="en-US" altLang="zh-CN" sz="3000" b="0" i="1" smtClean="0">
                            <a:latin typeface="Cambria Math" panose="02040503050406030204" pitchFamily="18" charset="0"/>
                          </a:rPr>
                          <m:t>)</m:t>
                        </m:r>
                      </m:e>
                      <m:sup>
                        <m:r>
                          <a:rPr lang="en-US" altLang="zh-CN" sz="3000" b="0" i="1" smtClean="0">
                            <a:latin typeface="Cambria Math" panose="02040503050406030204" pitchFamily="18" charset="0"/>
                          </a:rPr>
                          <m:t>𝑁</m:t>
                        </m:r>
                      </m:sup>
                    </m:sSup>
                  </m:oMath>
                </a14:m>
                <a:endParaRPr lang="en-US" altLang="zh-CN" sz="3000" b="0" dirty="0"/>
              </a:p>
              <a:p>
                <a:pPr lvl="1" hangingPunct="1">
                  <a:lnSpc>
                    <a:spcPct val="150000"/>
                  </a:lnSpc>
                </a:pPr>
                <a:r>
                  <a:rPr lang="zh-CN" altLang="en-US" sz="3000" dirty="0"/>
                  <a:t>在有</a:t>
                </a:r>
                <a:r>
                  <a:rPr lang="en-US" altLang="zh-CN" sz="3000" dirty="0"/>
                  <a:t>N</a:t>
                </a:r>
                <a:r>
                  <a:rPr lang="zh-CN" altLang="en-US" sz="3000" dirty="0"/>
                  <a:t>个随机向量的情况下，检测概率为：</a:t>
                </a:r>
                <a:r>
                  <a:rPr lang="en-US" altLang="zh-CN" sz="3000" dirty="0"/>
                  <a:t> </a:t>
                </a:r>
                <a14:m>
                  <m:oMath xmlns:m="http://schemas.openxmlformats.org/officeDocument/2006/math">
                    <m:sSubSup>
                      <m:sSubSupPr>
                        <m:ctrlPr>
                          <a:rPr lang="en-US" altLang="zh-CN" sz="3000" i="1" smtClean="0">
                            <a:latin typeface="Cambria Math" panose="02040503050406030204" pitchFamily="18" charset="0"/>
                          </a:rPr>
                        </m:ctrlPr>
                      </m:sSubSupPr>
                      <m:e>
                        <m:r>
                          <m:rPr>
                            <m:sty m:val="p"/>
                          </m:rPr>
                          <a:rPr lang="en-US" altLang="zh-CN" sz="3000" i="1">
                            <a:latin typeface="Cambria Math" panose="02040503050406030204" pitchFamily="18" charset="0"/>
                          </a:rPr>
                          <m:t>d</m:t>
                        </m:r>
                      </m:e>
                      <m:sub>
                        <m:r>
                          <a:rPr lang="en-US" altLang="zh-CN" sz="3000" b="0" i="1" smtClean="0">
                            <a:latin typeface="Cambria Math" panose="02040503050406030204" pitchFamily="18" charset="0"/>
                          </a:rPr>
                          <m:t>𝑓</m:t>
                        </m:r>
                      </m:sub>
                      <m:sup>
                        <m:r>
                          <a:rPr lang="en-US" altLang="zh-CN" sz="3000" b="0" i="1" smtClean="0">
                            <a:latin typeface="Cambria Math" panose="02040503050406030204" pitchFamily="18" charset="0"/>
                          </a:rPr>
                          <m:t>𝑁</m:t>
                        </m:r>
                      </m:sup>
                    </m:sSubSup>
                    <m:r>
                      <a:rPr lang="en-US" altLang="zh-CN" sz="3000" b="0" i="1" smtClean="0">
                        <a:latin typeface="Cambria Math" panose="02040503050406030204" pitchFamily="18" charset="0"/>
                      </a:rPr>
                      <m:t>=</m:t>
                    </m:r>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1−(</m:t>
                        </m:r>
                        <m:r>
                          <a:rPr lang="en-US" altLang="zh-CN" sz="3000" i="1">
                            <a:latin typeface="Cambria Math" panose="02040503050406030204" pitchFamily="18" charset="0"/>
                          </a:rPr>
                          <m:t>1−</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𝑑</m:t>
                            </m:r>
                          </m:e>
                          <m:sub>
                            <m:r>
                              <a:rPr lang="en-US" altLang="zh-CN" sz="3000" i="1">
                                <a:latin typeface="Cambria Math" panose="02040503050406030204" pitchFamily="18" charset="0"/>
                              </a:rPr>
                              <m:t>𝑓</m:t>
                            </m:r>
                          </m:sub>
                        </m:sSub>
                        <m:r>
                          <a:rPr lang="en-US" altLang="zh-CN" sz="3000" b="0" i="1" smtClean="0">
                            <a:latin typeface="Cambria Math" panose="02040503050406030204" pitchFamily="18" charset="0"/>
                          </a:rPr>
                          <m:t>)</m:t>
                        </m:r>
                      </m:e>
                      <m:sup>
                        <m:r>
                          <a:rPr lang="en-US" altLang="zh-CN" sz="3000" b="0" i="1" smtClean="0">
                            <a:latin typeface="Cambria Math" panose="02040503050406030204" pitchFamily="18" charset="0"/>
                          </a:rPr>
                          <m:t>𝑁</m:t>
                        </m:r>
                      </m:sup>
                    </m:sSup>
                  </m:oMath>
                </a14:m>
                <a:endParaRPr lang="en-US" altLang="zh-CN" sz="3000" b="0" dirty="0"/>
              </a:p>
              <a:p>
                <a:pPr lvl="1" hangingPunct="1">
                  <a:lnSpc>
                    <a:spcPct val="150000"/>
                  </a:lnSpc>
                </a:pPr>
                <a:r>
                  <a:rPr lang="zh-CN" altLang="en-US" sz="3000" b="0" dirty="0"/>
                  <a:t>在已知最难检测出的故障（即</a:t>
                </a:r>
                <a14:m>
                  <m:oMath xmlns:m="http://schemas.openxmlformats.org/officeDocument/2006/math">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𝑑</m:t>
                        </m:r>
                      </m:e>
                      <m:sub>
                        <m:r>
                          <a:rPr lang="en-US" altLang="zh-CN" sz="3000" i="1">
                            <a:latin typeface="Cambria Math" panose="02040503050406030204" pitchFamily="18" charset="0"/>
                          </a:rPr>
                          <m:t>𝑓</m:t>
                        </m:r>
                      </m:sub>
                    </m:sSub>
                    <m:r>
                      <a:rPr lang="en-US" altLang="zh-CN" sz="3000" i="1">
                        <a:latin typeface="Cambria Math" panose="02040503050406030204" pitchFamily="18" charset="0"/>
                      </a:rPr>
                      <m:t> </m:t>
                    </m:r>
                  </m:oMath>
                </a14:m>
                <a:r>
                  <a:rPr lang="zh-CN" altLang="en-US" sz="3000" b="0" dirty="0"/>
                  <a:t>最小的故障）时，求解</a:t>
                </a:r>
                <a14:m>
                  <m:oMath xmlns:m="http://schemas.openxmlformats.org/officeDocument/2006/math">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1−(</m:t>
                        </m:r>
                        <m:r>
                          <a:rPr lang="en-US" altLang="zh-CN" sz="3000" i="1">
                            <a:latin typeface="Cambria Math" panose="02040503050406030204" pitchFamily="18" charset="0"/>
                          </a:rPr>
                          <m:t>1−</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𝑑</m:t>
                            </m:r>
                          </m:e>
                          <m:sub>
                            <m:r>
                              <a:rPr lang="en-US" altLang="zh-CN" sz="3000" i="1">
                                <a:latin typeface="Cambria Math" panose="02040503050406030204" pitchFamily="18" charset="0"/>
                              </a:rPr>
                              <m:t>𝑓</m:t>
                            </m:r>
                          </m:sub>
                        </m:sSub>
                        <m:r>
                          <a:rPr lang="en-US" altLang="zh-CN" sz="3000" b="0" i="1" smtClean="0">
                            <a:latin typeface="Cambria Math" panose="02040503050406030204" pitchFamily="18" charset="0"/>
                          </a:rPr>
                          <m:t>)</m:t>
                        </m:r>
                      </m:e>
                      <m:sup>
                        <m:r>
                          <a:rPr lang="en-US" altLang="zh-CN" sz="3000" b="0" i="1" smtClean="0">
                            <a:latin typeface="Cambria Math" panose="02040503050406030204" pitchFamily="18" charset="0"/>
                          </a:rPr>
                          <m:t>𝑁</m:t>
                        </m:r>
                      </m:sup>
                    </m:sSup>
                    <m:r>
                      <a:rPr lang="en-US" altLang="zh-CN" sz="3000" b="0" i="1" smtClean="0">
                        <a:latin typeface="Cambria Math" panose="02040503050406030204" pitchFamily="18" charset="0"/>
                        <a:ea typeface="Cambria Math" panose="02040503050406030204" pitchFamily="18" charset="0"/>
                      </a:rPr>
                      <m:t>≥</m:t>
                    </m:r>
                    <m:r>
                      <m:rPr>
                        <m:sty m:val="p"/>
                      </m:rPr>
                      <a:rPr lang="en-US" altLang="zh-CN" sz="3000" i="1">
                        <a:latin typeface="Cambria Math" panose="02040503050406030204" pitchFamily="18" charset="0"/>
                        <a:ea typeface="Cambria Math" panose="02040503050406030204" pitchFamily="18" charset="0"/>
                      </a:rPr>
                      <m:t>p</m:t>
                    </m:r>
                  </m:oMath>
                </a14:m>
                <a:r>
                  <a:rPr lang="zh-CN" altLang="en-US" sz="3000" b="0" dirty="0"/>
                  <a:t>，即可通过设置该电路的预期检测概率</a:t>
                </a:r>
                <a:r>
                  <a:rPr lang="en-US" altLang="zh-CN" sz="3000" b="0" dirty="0"/>
                  <a:t>p</a:t>
                </a:r>
                <a:r>
                  <a:rPr lang="zh-CN" altLang="en-US" sz="3000" b="0" dirty="0"/>
                  <a:t>，反推出这个概率对应需要随机生成的向量个数</a:t>
                </a:r>
                <a:r>
                  <a:rPr lang="en-US" altLang="zh-CN" sz="3000" b="0" dirty="0"/>
                  <a:t>N</a:t>
                </a:r>
                <a:r>
                  <a:rPr lang="zh-CN" altLang="en-US" sz="3000" b="0" dirty="0"/>
                  <a:t>。</a:t>
                </a:r>
                <a:endParaRPr lang="en-US" altLang="zh-CN" sz="3000" b="0" dirty="0"/>
              </a:p>
              <a:p>
                <a:pPr lvl="1" hangingPunct="1">
                  <a:lnSpc>
                    <a:spcPct val="150000"/>
                  </a:lnSpc>
                </a:pPr>
                <a:r>
                  <a:rPr lang="zh-CN" altLang="en-US" sz="3000" b="0" dirty="0"/>
                  <a:t>故障的检测概率与以下因素直接相关：故障所在线路的可控性、故障影响对原始输出的可观测性。</a:t>
                </a:r>
                <a:endParaRPr lang="en-US" altLang="zh-CN" sz="3000" b="0" dirty="0"/>
              </a:p>
            </p:txBody>
          </p:sp>
        </mc:Choice>
        <mc:Fallback xmlns="">
          <p:sp>
            <p:nvSpPr>
              <p:cNvPr id="4" name="内容占位符 2">
                <a:extLst>
                  <a:ext uri="{FF2B5EF4-FFF2-40B4-BE49-F238E27FC236}">
                    <a16:creationId xmlns:a16="http://schemas.microsoft.com/office/drawing/2014/main" id="{E0E050F4-F389-D374-2BEF-B1F1DF367A92}"/>
                  </a:ext>
                </a:extLst>
              </p:cNvPr>
              <p:cNvSpPr txBox="1">
                <a:spLocks noRot="1" noChangeAspect="1" noMove="1" noResize="1" noEditPoints="1" noAdjustHandles="1" noChangeArrowheads="1" noChangeShapeType="1" noTextEdit="1"/>
              </p:cNvSpPr>
              <p:nvPr/>
            </p:nvSpPr>
            <p:spPr>
              <a:xfrm>
                <a:off x="1387348" y="3093612"/>
                <a:ext cx="21005800" cy="10168979"/>
              </a:xfrm>
              <a:prstGeom prst="rect">
                <a:avLst/>
              </a:prstGeom>
              <a:blipFill>
                <a:blip r:embed="rId2"/>
                <a:stretch>
                  <a:fillRect l="-9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01415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 </a:t>
            </a:r>
            <a:r>
              <a:rPr lang="zh-CN" altLang="en-US" dirty="0"/>
              <a:t>随机测试生成 </a:t>
            </a:r>
            <a:r>
              <a:rPr lang="en-US" altLang="zh-CN" dirty="0"/>
              <a:t>– </a:t>
            </a:r>
            <a:r>
              <a:rPr lang="zh-CN" altLang="en-US" dirty="0"/>
              <a:t>消耗性测试</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E0E050F4-F389-D374-2BEF-B1F1DF367A92}"/>
                  </a:ext>
                </a:extLst>
              </p:cNvPr>
              <p:cNvSpPr txBox="1">
                <a:spLocks/>
              </p:cNvSpPr>
              <p:nvPr/>
            </p:nvSpPr>
            <p:spPr>
              <a:xfrm>
                <a:off x="1387348" y="30936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b="1" dirty="0">
                    <a:solidFill>
                      <a:srgbClr val="68309F"/>
                    </a:solidFill>
                  </a:rPr>
                  <a:t>消耗性测试（</a:t>
                </a:r>
                <a:r>
                  <a:rPr lang="en-US" altLang="zh-CN" sz="3600" b="1" dirty="0">
                    <a:solidFill>
                      <a:srgbClr val="68309F"/>
                    </a:solidFill>
                  </a:rPr>
                  <a:t>Exhaustive Test</a:t>
                </a:r>
                <a:r>
                  <a:rPr lang="zh-CN" altLang="en-US" sz="3600" b="1" dirty="0">
                    <a:solidFill>
                      <a:srgbClr val="68309F"/>
                    </a:solidFill>
                  </a:rPr>
                  <a:t>）</a:t>
                </a:r>
                <a:endParaRPr lang="en-US" altLang="zh-CN" sz="3600" b="1" dirty="0">
                  <a:solidFill>
                    <a:srgbClr val="68309F"/>
                  </a:solidFill>
                </a:endParaRPr>
              </a:p>
              <a:p>
                <a:pPr hangingPunct="1">
                  <a:lnSpc>
                    <a:spcPct val="150000"/>
                  </a:lnSpc>
                </a:pPr>
                <a:r>
                  <a:rPr lang="zh-CN" altLang="en-US" sz="3600" dirty="0"/>
                  <a:t>原始输出很少时，可以考虑。否则，原始输出很多时，可以考虑对部分输出锥进行消耗性测试，即伪消耗性测试（</a:t>
                </a:r>
                <a:r>
                  <a:rPr lang="en-US" altLang="zh-CN" sz="3600" dirty="0"/>
                  <a:t>pseudo-exhaustive test</a:t>
                </a:r>
                <a:r>
                  <a:rPr lang="zh-CN" altLang="en-US" sz="3600" dirty="0"/>
                  <a:t>）</a:t>
                </a:r>
                <a:endParaRPr lang="en-US" altLang="zh-CN" sz="3600" dirty="0"/>
              </a:p>
              <a:p>
                <a:pPr hangingPunct="1">
                  <a:lnSpc>
                    <a:spcPct val="150000"/>
                  </a:lnSpc>
                </a:pPr>
                <a:r>
                  <a:rPr lang="zh-CN" altLang="en-US" sz="3600" dirty="0"/>
                  <a:t>对于一个电路，如果它有三个输出锥，每个的输入个数分别为</a:t>
                </a:r>
                <a:r>
                  <a:rPr lang="en-US" altLang="zh-CN" sz="3600" dirty="0" err="1"/>
                  <a:t>i</a:t>
                </a:r>
                <a:r>
                  <a:rPr lang="zh-CN" altLang="en-US" sz="3600" dirty="0"/>
                  <a:t>、</a:t>
                </a:r>
                <a:r>
                  <a:rPr lang="en-US" altLang="zh-CN" sz="3600" dirty="0"/>
                  <a:t>j</a:t>
                </a:r>
                <a:r>
                  <a:rPr lang="zh-CN" altLang="en-US" sz="3600" dirty="0"/>
                  <a:t>、</a:t>
                </a:r>
                <a:r>
                  <a:rPr lang="en-US" altLang="zh-CN" sz="3600" dirty="0"/>
                  <a:t>k</a:t>
                </a:r>
                <a:r>
                  <a:rPr lang="zh-CN" altLang="en-US" sz="3600" dirty="0"/>
                  <a:t>， 则伪消耗性测试的数量最多为</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𝑖</m:t>
                        </m:r>
                      </m:sup>
                    </m:sSup>
                    <m:r>
                      <a:rPr lang="en-US" altLang="zh-CN" sz="3200" b="0" i="1" smtClean="0">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𝑗</m:t>
                        </m:r>
                      </m:sup>
                    </m:sSup>
                    <m:r>
                      <a:rPr lang="en-US" altLang="zh-CN" sz="3200" b="0" i="1" smtClean="0">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𝑘</m:t>
                        </m:r>
                      </m:sup>
                    </m:sSup>
                    <m:r>
                      <a:rPr lang="zh-CN" altLang="en-US" sz="3200" i="1">
                        <a:latin typeface="Cambria Math" panose="02040503050406030204" pitchFamily="18" charset="0"/>
                      </a:rPr>
                      <m:t>。</m:t>
                    </m:r>
                  </m:oMath>
                </a14:m>
                <a:endParaRPr lang="en-US" altLang="zh-CN" sz="3200" i="1" dirty="0">
                  <a:latin typeface="Cambria Math" panose="02040503050406030204" pitchFamily="18" charset="0"/>
                </a:endParaRPr>
              </a:p>
              <a:p>
                <a:pPr hangingPunct="1">
                  <a:lnSpc>
                    <a:spcPct val="150000"/>
                  </a:lnSpc>
                </a:pPr>
                <a:endParaRPr lang="en-US" altLang="zh-CN" sz="3200" i="1" dirty="0">
                  <a:latin typeface="Cambria Math" panose="02040503050406030204" pitchFamily="18" charset="0"/>
                </a:endParaRPr>
              </a:p>
            </p:txBody>
          </p:sp>
        </mc:Choice>
        <mc:Fallback xmlns="">
          <p:sp>
            <p:nvSpPr>
              <p:cNvPr id="4" name="内容占位符 2">
                <a:extLst>
                  <a:ext uri="{FF2B5EF4-FFF2-40B4-BE49-F238E27FC236}">
                    <a16:creationId xmlns:a16="http://schemas.microsoft.com/office/drawing/2014/main" id="{E0E050F4-F389-D374-2BEF-B1F1DF367A92}"/>
                  </a:ext>
                </a:extLst>
              </p:cNvPr>
              <p:cNvSpPr txBox="1">
                <a:spLocks noRot="1" noChangeAspect="1" noMove="1" noResize="1" noEditPoints="1" noAdjustHandles="1" noChangeArrowheads="1" noChangeShapeType="1" noTextEdit="1"/>
              </p:cNvSpPr>
              <p:nvPr/>
            </p:nvSpPr>
            <p:spPr>
              <a:xfrm>
                <a:off x="1387348" y="3093612"/>
                <a:ext cx="21005800" cy="10168979"/>
              </a:xfrm>
              <a:prstGeom prst="rect">
                <a:avLst/>
              </a:prstGeom>
              <a:blipFill>
                <a:blip r:embed="rId2"/>
                <a:stretch>
                  <a:fillRect l="-1103" r="-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03208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9500" y="8452599"/>
            <a:ext cx="10804921" cy="1689532"/>
          </a:xfrm>
        </p:spPr>
        <p:txBody>
          <a:bodyPr>
            <a:normAutofit fontScale="90000"/>
          </a:bodyPr>
          <a:lstStyle/>
          <a:p>
            <a:r>
              <a:rPr lang="zh-CN" altLang="en-US" dirty="0">
                <a:ea typeface="思源黑体 CN" panose="020B0500000000000000" pitchFamily="34" charset="-122"/>
              </a:rPr>
              <a:t>理论背景：布尔差分</a:t>
            </a:r>
            <a:endParaRPr lang="zh-CN" altLang="en-US" dirty="0"/>
          </a:p>
        </p:txBody>
      </p:sp>
      <p:sp>
        <p:nvSpPr>
          <p:cNvPr id="4" name="文本占位符 3"/>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230626981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 </a:t>
            </a:r>
            <a:r>
              <a:rPr lang="zh-CN" altLang="en-US" dirty="0"/>
              <a:t>理论背景：布尔差分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布尔差分：</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如下的电路可以用布尔表达式写为：</a:t>
                </a:r>
                <a14:m>
                  <m:oMath xmlns:m="http://schemas.openxmlformats.org/officeDocument/2006/math">
                    <m:r>
                      <a:rPr lang="en-US" altLang="zh-CN" sz="3000" b="0" i="1" smtClean="0">
                        <a:latin typeface="Cambria Math" panose="02040503050406030204" pitchFamily="18" charset="0"/>
                      </a:rPr>
                      <m:t>𝑓</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𝑥𝑦</m:t>
                    </m:r>
                    <m:r>
                      <a:rPr lang="en-US" altLang="zh-CN" sz="3000" b="0" i="1" smtClean="0">
                        <a:latin typeface="Cambria Math" panose="02040503050406030204" pitchFamily="18" charset="0"/>
                      </a:rPr>
                      <m:t>+</m:t>
                    </m:r>
                    <m:acc>
                      <m:accPr>
                        <m:chr m:val="̅"/>
                        <m:ctrlPr>
                          <a:rPr lang="en-US" altLang="zh-CN" sz="3000" b="0" i="1" smtClean="0">
                            <a:latin typeface="Cambria Math" panose="02040503050406030204" pitchFamily="18" charset="0"/>
                          </a:rPr>
                        </m:ctrlPr>
                      </m:accPr>
                      <m:e>
                        <m:r>
                          <a:rPr lang="en-US" altLang="zh-CN" sz="3000" b="0" i="1" smtClean="0">
                            <a:latin typeface="Cambria Math" panose="02040503050406030204" pitchFamily="18" charset="0"/>
                          </a:rPr>
                          <m:t>𝑦</m:t>
                        </m:r>
                      </m:e>
                    </m:acc>
                    <m:r>
                      <a:rPr lang="en-US" altLang="zh-CN" sz="3000" b="0" i="1" smtClean="0">
                        <a:latin typeface="Cambria Math" panose="02040503050406030204" pitchFamily="18" charset="0"/>
                      </a:rPr>
                      <m:t>𝑧</m:t>
                    </m:r>
                  </m:oMath>
                </a14:m>
                <a:endParaRPr lang="en-US" altLang="zh-CN" sz="3000" dirty="0"/>
              </a:p>
              <a:p>
                <a:pPr lvl="1" hangingPunct="1">
                  <a:lnSpc>
                    <a:spcPct val="150000"/>
                  </a:lnSpc>
                </a:pPr>
                <a:r>
                  <a:rPr lang="zh-CN" altLang="en-US" sz="3000" dirty="0"/>
                  <a:t>设</a:t>
                </a:r>
                <a14:m>
                  <m:oMath xmlns:m="http://schemas.openxmlformats.org/officeDocument/2006/math">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𝑓</m:t>
                        </m:r>
                      </m:e>
                      <m:sup>
                        <m:r>
                          <a:rPr lang="en-US" altLang="zh-CN" sz="3000" b="0" i="1" smtClean="0">
                            <a:latin typeface="Cambria Math" panose="02040503050406030204" pitchFamily="18" charset="0"/>
                          </a:rPr>
                          <m:t>′</m:t>
                        </m:r>
                      </m:sup>
                    </m:sSup>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𝑓</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𝑦</m:t>
                    </m:r>
                    <m:r>
                      <a:rPr lang="en-US" altLang="zh-CN" sz="3000" b="0" i="1" smtClean="0">
                        <a:latin typeface="Cambria Math" panose="02040503050406030204" pitchFamily="18" charset="0"/>
                      </a:rPr>
                      <m:t>=0)</m:t>
                    </m:r>
                  </m:oMath>
                </a14:m>
                <a:r>
                  <a:rPr lang="zh-CN" altLang="en-US" sz="3000" dirty="0"/>
                  <a:t>，即</a:t>
                </a:r>
                <a:r>
                  <a:rPr lang="en-US" altLang="zh-CN" sz="3000" dirty="0"/>
                  <a:t>y stuck-0</a:t>
                </a:r>
                <a:r>
                  <a:rPr lang="zh-CN" altLang="en-US" sz="3000" dirty="0"/>
                  <a:t>故障下的电路。则任何能使</a:t>
                </a:r>
                <a14:m>
                  <m:oMath xmlns:m="http://schemas.openxmlformats.org/officeDocument/2006/math">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𝑓</m:t>
                        </m:r>
                      </m:e>
                      <m:sup>
                        <m:r>
                          <a:rPr lang="en-US" altLang="zh-CN" sz="3000" i="1">
                            <a:latin typeface="Cambria Math" panose="02040503050406030204" pitchFamily="18" charset="0"/>
                          </a:rPr>
                          <m:t>′</m:t>
                        </m:r>
                      </m:sup>
                    </m:sSup>
                    <m:r>
                      <m:rPr>
                        <m:nor/>
                      </m:rPr>
                      <a:rPr lang="zh-CN" altLang="en-US" sz="3200"/>
                      <m:t>⊕</m:t>
                    </m:r>
                    <m:r>
                      <a:rPr lang="en-US" altLang="zh-CN" sz="3000" i="1">
                        <a:latin typeface="Cambria Math" panose="02040503050406030204" pitchFamily="18" charset="0"/>
                      </a:rPr>
                      <m:t>𝑓</m:t>
                    </m:r>
                    <m:r>
                      <a:rPr lang="en-US" altLang="zh-CN" sz="3000" b="0" i="1" smtClean="0">
                        <a:latin typeface="Cambria Math" panose="02040503050406030204" pitchFamily="18" charset="0"/>
                      </a:rPr>
                      <m:t>=1</m:t>
                    </m:r>
                  </m:oMath>
                </a14:m>
                <a:r>
                  <a:rPr lang="zh-CN" altLang="en-US" sz="3000" dirty="0"/>
                  <a:t>（即能导致结果差异）的输入，都可以用来检测这种故障。</a:t>
                </a:r>
                <a:endParaRPr lang="en-US" altLang="zh-CN" sz="3000" dirty="0"/>
              </a:p>
              <a:p>
                <a:pPr lvl="1" hangingPunct="1">
                  <a:lnSpc>
                    <a:spcPct val="150000"/>
                  </a:lnSpc>
                </a:pPr>
                <a:r>
                  <a:rPr lang="zh-CN" altLang="en-US" sz="3000" dirty="0"/>
                  <a:t>对于测试生成来说，待测试故障必须被激发，亦即</a:t>
                </a:r>
                <a:r>
                  <a:rPr lang="en-US" altLang="zh-CN" sz="3000" dirty="0"/>
                  <a:t>y</a:t>
                </a:r>
                <a:r>
                  <a:rPr lang="zh-CN" altLang="en-US" sz="3000" dirty="0"/>
                  <a:t>值必须为</a:t>
                </a:r>
                <a:r>
                  <a:rPr lang="en-US" altLang="zh-CN" sz="3000" dirty="0"/>
                  <a:t>1</a:t>
                </a:r>
                <a:r>
                  <a:rPr lang="zh-CN" altLang="en-US" sz="3000" dirty="0"/>
                  <a:t>。因此我们的目标式子变成</a:t>
                </a:r>
                <a14:m>
                  <m:oMath xmlns:m="http://schemas.openxmlformats.org/officeDocument/2006/math">
                    <m:sSup>
                      <m:sSupPr>
                        <m:ctrlPr>
                          <a:rPr lang="en-US" altLang="zh-CN" sz="3000" i="1" smtClean="0">
                            <a:latin typeface="Cambria Math" panose="02040503050406030204" pitchFamily="18" charset="0"/>
                          </a:rPr>
                        </m:ctrlPr>
                      </m:sSupPr>
                      <m:e>
                        <m:r>
                          <a:rPr lang="en-US" altLang="zh-CN" sz="3000" i="1">
                            <a:latin typeface="Cambria Math" panose="02040503050406030204" pitchFamily="18" charset="0"/>
                          </a:rPr>
                          <m:t>(</m:t>
                        </m:r>
                        <m:r>
                          <a:rPr lang="en-US" altLang="zh-CN" sz="3000" i="1">
                            <a:latin typeface="Cambria Math" panose="02040503050406030204" pitchFamily="18" charset="0"/>
                          </a:rPr>
                          <m:t>𝑦</m:t>
                        </m:r>
                        <m:r>
                          <a:rPr lang="en-US" altLang="zh-CN" sz="3000" i="1">
                            <a:latin typeface="Cambria Math" panose="02040503050406030204" pitchFamily="18" charset="0"/>
                          </a:rPr>
                          <m:t>=1)·(</m:t>
                        </m:r>
                        <m:r>
                          <a:rPr lang="en-US" altLang="zh-CN" sz="3000" i="1">
                            <a:latin typeface="Cambria Math" panose="02040503050406030204" pitchFamily="18" charset="0"/>
                          </a:rPr>
                          <m:t>𝑓</m:t>
                        </m:r>
                      </m:e>
                      <m:sup>
                        <m:r>
                          <a:rPr lang="en-US" altLang="zh-CN" sz="3000" i="1">
                            <a:latin typeface="Cambria Math" panose="02040503050406030204" pitchFamily="18" charset="0"/>
                          </a:rPr>
                          <m:t>′</m:t>
                        </m:r>
                      </m:sup>
                    </m:sSup>
                    <m:r>
                      <m:rPr>
                        <m:nor/>
                      </m:rPr>
                      <a:rPr lang="zh-CN" altLang="en-US" sz="3200"/>
                      <m:t>⊕</m:t>
                    </m:r>
                    <m:r>
                      <a:rPr lang="en-US" altLang="zh-CN" sz="3000" i="1">
                        <a:latin typeface="Cambria Math" panose="02040503050406030204" pitchFamily="18" charset="0"/>
                      </a:rPr>
                      <m:t>𝑓</m:t>
                    </m:r>
                    <m:r>
                      <a:rPr lang="en-US" altLang="zh-CN" sz="3000" b="0" i="1" smtClean="0">
                        <a:latin typeface="Cambria Math" panose="02040503050406030204" pitchFamily="18" charset="0"/>
                      </a:rPr>
                      <m:t>)=1</m:t>
                    </m:r>
                  </m:oMath>
                </a14:m>
                <a:r>
                  <a:rPr lang="zh-CN" altLang="en-US" sz="3000" dirty="0"/>
                  <a:t>。</a:t>
                </a:r>
                <a:endParaRPr lang="en-US" altLang="zh-CN" sz="3000" dirty="0"/>
              </a:p>
              <a:p>
                <a:pPr lvl="1" hangingPunct="1">
                  <a:lnSpc>
                    <a:spcPct val="150000"/>
                  </a:lnSpc>
                </a:pPr>
                <a:r>
                  <a:rPr lang="zh-CN" altLang="en-US" sz="3000" dirty="0"/>
                  <a:t>在</a:t>
                </a:r>
                <a:r>
                  <a:rPr lang="en-US" altLang="zh-CN" sz="3000" dirty="0"/>
                  <a:t>y</a:t>
                </a:r>
                <a:r>
                  <a:rPr lang="zh-CN" altLang="en-US" sz="3000" dirty="0"/>
                  <a:t>值必须为</a:t>
                </a:r>
                <a:r>
                  <a:rPr lang="en-US" altLang="zh-CN" sz="3000" dirty="0"/>
                  <a:t>1</a:t>
                </a:r>
                <a:r>
                  <a:rPr lang="zh-CN" altLang="en-US" sz="3000" dirty="0"/>
                  <a:t>的情况下，</a:t>
                </a:r>
                <a:r>
                  <a:rPr lang="en-US" altLang="zh-CN" sz="3000" dirty="0"/>
                  <a:t> </a:t>
                </a:r>
                <a14:m>
                  <m:oMath xmlns:m="http://schemas.openxmlformats.org/officeDocument/2006/math">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𝑓</m:t>
                        </m:r>
                      </m:e>
                      <m:sup>
                        <m:r>
                          <a:rPr lang="en-US" altLang="zh-CN" sz="3000" i="1">
                            <a:latin typeface="Cambria Math" panose="02040503050406030204" pitchFamily="18" charset="0"/>
                          </a:rPr>
                          <m:t>′</m:t>
                        </m:r>
                      </m:sup>
                    </m:sSup>
                    <m:r>
                      <m:rPr>
                        <m:nor/>
                      </m:rPr>
                      <a:rPr lang="zh-CN" altLang="en-US" sz="3200"/>
                      <m:t>⊕</m:t>
                    </m:r>
                    <m:r>
                      <a:rPr lang="en-US" altLang="zh-CN" sz="3000" i="1">
                        <a:latin typeface="Cambria Math" panose="02040503050406030204" pitchFamily="18" charset="0"/>
                      </a:rPr>
                      <m:t>𝑓</m:t>
                    </m:r>
                  </m:oMath>
                </a14:m>
                <a:r>
                  <a:rPr lang="zh-CN" altLang="en-US" sz="3000" dirty="0"/>
                  <a:t>可以写作</a:t>
                </a:r>
                <a14:m>
                  <m:oMath xmlns:m="http://schemas.openxmlformats.org/officeDocument/2006/math">
                    <m:r>
                      <m:rPr>
                        <m:sty m:val="p"/>
                      </m:rPr>
                      <a:rPr lang="en-US" altLang="zh-CN" sz="3200" b="0" i="0" smtClean="0">
                        <a:latin typeface="Cambria Math" panose="02040503050406030204" pitchFamily="18" charset="0"/>
                      </a:rPr>
                      <m:t>x</m:t>
                    </m:r>
                    <m:r>
                      <m:rPr>
                        <m:nor/>
                      </m:rPr>
                      <a:rPr lang="zh-CN" altLang="en-US" sz="3200"/>
                      <m:t>⊕</m:t>
                    </m:r>
                    <m:r>
                      <m:rPr>
                        <m:sty m:val="p"/>
                      </m:rPr>
                      <a:rPr lang="en-US" altLang="zh-CN" sz="3200" b="0" i="0" smtClean="0">
                        <a:latin typeface="Cambria Math" panose="02040503050406030204" pitchFamily="18" charset="0"/>
                      </a:rPr>
                      <m:t>z</m:t>
                    </m:r>
                  </m:oMath>
                </a14:m>
                <a:r>
                  <a:rPr lang="zh-CN" altLang="en-US" sz="3000" dirty="0"/>
                  <a:t>，则全式子可改写为</a:t>
                </a:r>
                <a14:m>
                  <m:oMath xmlns:m="http://schemas.openxmlformats.org/officeDocument/2006/math">
                    <m:r>
                      <a:rPr lang="en-US" altLang="zh-CN" sz="3000" i="1">
                        <a:latin typeface="Cambria Math" panose="02040503050406030204" pitchFamily="18" charset="0"/>
                      </a:rPr>
                      <m:t>𝑥𝑦</m:t>
                    </m:r>
                    <m:acc>
                      <m:accPr>
                        <m:chr m:val="̅"/>
                        <m:ctrlPr>
                          <a:rPr lang="en-US" altLang="zh-CN" sz="3000" i="1">
                            <a:latin typeface="Cambria Math" panose="02040503050406030204" pitchFamily="18" charset="0"/>
                          </a:rPr>
                        </m:ctrlPr>
                      </m:accPr>
                      <m:e>
                        <m:r>
                          <a:rPr lang="en-US" altLang="zh-CN" sz="3000" b="0" i="1" smtClean="0">
                            <a:latin typeface="Cambria Math" panose="02040503050406030204" pitchFamily="18" charset="0"/>
                          </a:rPr>
                          <m:t>𝑧</m:t>
                        </m:r>
                      </m:e>
                    </m:acc>
                    <m:r>
                      <a:rPr lang="en-US" altLang="zh-CN" sz="3000" i="1">
                        <a:latin typeface="Cambria Math" panose="02040503050406030204" pitchFamily="18" charset="0"/>
                      </a:rPr>
                      <m:t>+</m:t>
                    </m:r>
                    <m:acc>
                      <m:accPr>
                        <m:chr m:val="̅"/>
                        <m:ctrlPr>
                          <a:rPr lang="en-US" altLang="zh-CN" sz="3000" i="1">
                            <a:latin typeface="Cambria Math" panose="02040503050406030204" pitchFamily="18" charset="0"/>
                          </a:rPr>
                        </m:ctrlPr>
                      </m:accPr>
                      <m:e>
                        <m:r>
                          <a:rPr lang="en-US" altLang="zh-CN" sz="3000" b="0" i="1" smtClean="0">
                            <a:latin typeface="Cambria Math" panose="02040503050406030204" pitchFamily="18" charset="0"/>
                          </a:rPr>
                          <m:t>𝑥</m:t>
                        </m:r>
                      </m:e>
                    </m:acc>
                    <m:r>
                      <a:rPr lang="en-US" altLang="zh-CN" sz="3000" b="0" i="1" smtClean="0">
                        <a:latin typeface="Cambria Math" panose="02040503050406030204" pitchFamily="18" charset="0"/>
                      </a:rPr>
                      <m:t>𝑦</m:t>
                    </m:r>
                    <m:r>
                      <a:rPr lang="en-US" altLang="zh-CN" sz="3000" i="1">
                        <a:latin typeface="Cambria Math" panose="02040503050406030204" pitchFamily="18" charset="0"/>
                      </a:rPr>
                      <m:t>𝑧</m:t>
                    </m:r>
                    <m:r>
                      <a:rPr lang="zh-CN" altLang="en-US" sz="3000" i="1" smtClean="0">
                        <a:latin typeface="Cambria Math" panose="02040503050406030204" pitchFamily="18" charset="0"/>
                      </a:rPr>
                      <m:t>，</m:t>
                    </m:r>
                  </m:oMath>
                </a14:m>
                <a:r>
                  <a:rPr lang="zh-CN" altLang="en-US" sz="3000" dirty="0"/>
                  <a:t>即</a:t>
                </a:r>
                <a:r>
                  <a:rPr lang="en-US" altLang="zh-CN" sz="3000" dirty="0" err="1"/>
                  <a:t>xyz</a:t>
                </a:r>
                <a:r>
                  <a:rPr lang="en-US" altLang="zh-CN" sz="3000" dirty="0"/>
                  <a:t>=111</a:t>
                </a:r>
                <a:r>
                  <a:rPr lang="zh-CN" altLang="en-US" sz="3000" dirty="0"/>
                  <a:t>可构成一个测试向量。</a:t>
                </a:r>
                <a:endParaRPr lang="en-US" altLang="zh-CN" sz="3000" dirty="0"/>
              </a:p>
              <a:p>
                <a:pPr lvl="1" hangingPunct="1">
                  <a:lnSpc>
                    <a:spcPct val="150000"/>
                  </a:lnSpc>
                </a:pPr>
                <a:r>
                  <a:rPr lang="zh-CN" altLang="en-US" sz="3000" b="1" dirty="0">
                    <a:solidFill>
                      <a:srgbClr val="68309F"/>
                    </a:solidFill>
                  </a:rPr>
                  <a:t>定义</a:t>
                </a:r>
                <a:r>
                  <a:rPr lang="zh-CN" altLang="en-US" sz="3000" dirty="0"/>
                  <a:t>：对于某输入处（例如</a:t>
                </a:r>
                <a:r>
                  <a:rPr lang="en-US" altLang="zh-CN" sz="3000" dirty="0"/>
                  <a:t>y</a:t>
                </a:r>
                <a:r>
                  <a:rPr lang="zh-CN" altLang="en-US" sz="3000" dirty="0"/>
                  <a:t>）出现的单点故障，其布尔差分定义为</a:t>
                </a:r>
                <a14:m>
                  <m:oMath xmlns:m="http://schemas.openxmlformats.org/officeDocument/2006/math">
                    <m:f>
                      <m:fPr>
                        <m:ctrlPr>
                          <a:rPr lang="en-US" altLang="zh-CN" sz="3000" i="1" smtClean="0">
                            <a:latin typeface="Cambria Math" panose="02040503050406030204" pitchFamily="18" charset="0"/>
                          </a:rPr>
                        </m:ctrlPr>
                      </m:fPr>
                      <m:num>
                        <m:r>
                          <a:rPr lang="en-US" altLang="zh-CN" sz="3000" b="0" i="1" smtClean="0">
                            <a:latin typeface="Cambria Math" panose="02040503050406030204" pitchFamily="18" charset="0"/>
                          </a:rPr>
                          <m:t>𝑑𝑓</m:t>
                        </m:r>
                      </m:num>
                      <m:den>
                        <m:r>
                          <a:rPr lang="en-US" altLang="zh-CN" sz="3000" b="0" i="1" smtClean="0">
                            <a:latin typeface="Cambria Math" panose="02040503050406030204" pitchFamily="18" charset="0"/>
                          </a:rPr>
                          <m:t>𝑑𝑦</m:t>
                        </m:r>
                      </m:den>
                    </m:f>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𝑓</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𝑦</m:t>
                    </m:r>
                    <m:r>
                      <a:rPr lang="en-US" altLang="zh-CN" sz="3000" b="0" i="1" smtClean="0">
                        <a:latin typeface="Cambria Math" panose="02040503050406030204" pitchFamily="18" charset="0"/>
                      </a:rPr>
                      <m:t>=</m:t>
                    </m:r>
                    <m:r>
                      <m:rPr>
                        <m:nor/>
                      </m:rPr>
                      <a:rPr lang="en-US" altLang="zh-CN" sz="3000" b="0" i="0" smtClean="0">
                        <a:latin typeface="Cambria Math" panose="02040503050406030204" pitchFamily="18" charset="0"/>
                      </a:rPr>
                      <m:t>1)</m:t>
                    </m:r>
                    <m:r>
                      <m:rPr>
                        <m:nor/>
                      </m:rPr>
                      <a:rPr lang="zh-CN" altLang="en-US" sz="3200"/>
                      <m:t>⊕</m:t>
                    </m:r>
                    <m:r>
                      <a:rPr lang="en-US" altLang="zh-CN" sz="3000" i="1">
                        <a:latin typeface="Cambria Math" panose="02040503050406030204" pitchFamily="18" charset="0"/>
                      </a:rPr>
                      <m:t>𝑓</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𝑦</m:t>
                    </m:r>
                    <m:r>
                      <a:rPr lang="en-US" altLang="zh-CN" sz="3000" b="0" i="1" smtClean="0">
                        <a:latin typeface="Cambria Math" panose="02040503050406030204" pitchFamily="18" charset="0"/>
                      </a:rPr>
                      <m:t>=0)</m:t>
                    </m:r>
                  </m:oMath>
                </a14:m>
                <a:r>
                  <a:rPr lang="zh-CN" altLang="en-US" sz="3000" dirty="0"/>
                  <a:t>。或可写作</a:t>
                </a:r>
                <a14:m>
                  <m:oMath xmlns:m="http://schemas.openxmlformats.org/officeDocument/2006/math">
                    <m:f>
                      <m:fPr>
                        <m:ctrlPr>
                          <a:rPr lang="en-US" altLang="zh-CN" sz="3000" i="1">
                            <a:latin typeface="Cambria Math" panose="02040503050406030204" pitchFamily="18" charset="0"/>
                          </a:rPr>
                        </m:ctrlPr>
                      </m:fPr>
                      <m:num>
                        <m:r>
                          <a:rPr lang="en-US" altLang="zh-CN" sz="3000" i="1">
                            <a:latin typeface="Cambria Math" panose="02040503050406030204" pitchFamily="18" charset="0"/>
                          </a:rPr>
                          <m:t>𝑑𝑓</m:t>
                        </m:r>
                      </m:num>
                      <m:den>
                        <m:r>
                          <a:rPr lang="en-US" altLang="zh-CN" sz="3000" i="1">
                            <a:latin typeface="Cambria Math" panose="02040503050406030204" pitchFamily="18" charset="0"/>
                          </a:rPr>
                          <m:t>𝑑</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𝑥</m:t>
                        </m:r>
                        <m:r>
                          <a:rPr lang="en-US" altLang="zh-CN" sz="3000" b="0" i="1" smtClean="0">
                            <a:latin typeface="Cambria Math" panose="02040503050406030204" pitchFamily="18" charset="0"/>
                          </a:rPr>
                          <m:t>,</m:t>
                        </m:r>
                        <m:r>
                          <a:rPr lang="en-US" altLang="zh-CN" sz="3000" i="1">
                            <a:latin typeface="Cambria Math" panose="02040503050406030204" pitchFamily="18" charset="0"/>
                          </a:rPr>
                          <m:t>𝑦</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𝑧</m:t>
                        </m:r>
                        <m:r>
                          <a:rPr lang="en-US" altLang="zh-CN" sz="3000" b="0" i="1" smtClean="0">
                            <a:latin typeface="Cambria Math" panose="02040503050406030204" pitchFamily="18" charset="0"/>
                          </a:rPr>
                          <m:t>,…)</m:t>
                        </m:r>
                      </m:den>
                    </m:f>
                    <m:r>
                      <a:rPr lang="en-US" altLang="zh-CN" sz="3000" b="0" i="1" smtClean="0">
                        <a:latin typeface="Cambria Math" panose="02040503050406030204" pitchFamily="18" charset="0"/>
                      </a:rPr>
                      <m:t>=</m:t>
                    </m:r>
                  </m:oMath>
                </a14:m>
                <a:r>
                  <a:rPr lang="en-US" altLang="zh-CN" sz="3000" dirty="0"/>
                  <a:t> </a:t>
                </a:r>
                <a14:m>
                  <m:oMath xmlns:m="http://schemas.openxmlformats.org/officeDocument/2006/math">
                    <m:r>
                      <a:rPr lang="en-US" altLang="zh-CN" sz="3000" b="0" i="1" smtClean="0">
                        <a:latin typeface="Cambria Math" panose="02040503050406030204" pitchFamily="18" charset="0"/>
                      </a:rPr>
                      <m:t>𝑓</m:t>
                    </m:r>
                    <m:r>
                      <a:rPr lang="en-US" altLang="zh-CN" sz="3000" i="1">
                        <a:latin typeface="Cambria Math" panose="02040503050406030204" pitchFamily="18" charset="0"/>
                      </a:rPr>
                      <m:t>(</m:t>
                    </m:r>
                    <m:r>
                      <a:rPr lang="en-US" altLang="zh-CN" sz="3000" b="0" i="1" smtClean="0">
                        <a:latin typeface="Cambria Math" panose="02040503050406030204" pitchFamily="18" charset="0"/>
                      </a:rPr>
                      <m:t>𝑥</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𝑦</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𝑧</m:t>
                    </m:r>
                    <m:r>
                      <a:rPr lang="en-US" altLang="zh-CN" sz="3000" b="0" i="1" smtClean="0">
                        <a:latin typeface="Cambria Math" panose="02040503050406030204" pitchFamily="18" charset="0"/>
                      </a:rPr>
                      <m:t>,…</m:t>
                    </m:r>
                    <m:r>
                      <m:rPr>
                        <m:nor/>
                      </m:rPr>
                      <a:rPr lang="en-US" altLang="zh-CN" sz="3000" b="0" i="0" smtClean="0">
                        <a:latin typeface="Cambria Math" panose="02040503050406030204" pitchFamily="18" charset="0"/>
                      </a:rPr>
                      <m:t>)</m:t>
                    </m:r>
                    <m:r>
                      <m:rPr>
                        <m:nor/>
                      </m:rPr>
                      <a:rPr lang="zh-CN" altLang="en-US" sz="3200"/>
                      <m:t>⊕</m:t>
                    </m:r>
                    <m:r>
                      <a:rPr lang="en-US" altLang="zh-CN" sz="3000" i="1">
                        <a:latin typeface="Cambria Math" panose="02040503050406030204" pitchFamily="18" charset="0"/>
                      </a:rPr>
                      <m:t>𝑓</m:t>
                    </m:r>
                    <m:r>
                      <a:rPr lang="en-US" altLang="zh-CN" sz="3000" i="1">
                        <a:latin typeface="Cambria Math" panose="02040503050406030204" pitchFamily="18" charset="0"/>
                      </a:rPr>
                      <m:t>(</m:t>
                    </m:r>
                    <m:r>
                      <a:rPr lang="en-US" altLang="zh-CN" sz="3000" b="0" i="1" smtClean="0">
                        <a:latin typeface="Cambria Math" panose="02040503050406030204" pitchFamily="18" charset="0"/>
                      </a:rPr>
                      <m:t>𝑥</m:t>
                    </m:r>
                    <m:r>
                      <a:rPr lang="en-US" altLang="zh-CN" sz="3000" b="0" i="1" smtClean="0">
                        <a:latin typeface="Cambria Math" panose="02040503050406030204" pitchFamily="18" charset="0"/>
                      </a:rPr>
                      <m:t>,</m:t>
                    </m:r>
                    <m:acc>
                      <m:accPr>
                        <m:chr m:val="̅"/>
                        <m:ctrlPr>
                          <a:rPr lang="en-US" altLang="zh-CN" sz="3000" i="1">
                            <a:latin typeface="Cambria Math" panose="02040503050406030204" pitchFamily="18" charset="0"/>
                          </a:rPr>
                        </m:ctrlPr>
                      </m:accPr>
                      <m:e>
                        <m:r>
                          <a:rPr lang="en-US" altLang="zh-CN" sz="3000" i="1">
                            <a:latin typeface="Cambria Math" panose="02040503050406030204" pitchFamily="18" charset="0"/>
                          </a:rPr>
                          <m:t>𝑦</m:t>
                        </m:r>
                      </m:e>
                    </m:acc>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𝑧</m:t>
                    </m:r>
                    <m:r>
                      <a:rPr lang="en-US" altLang="zh-CN" sz="3000" b="0" i="1" smtClean="0">
                        <a:latin typeface="Cambria Math" panose="02040503050406030204" pitchFamily="18" charset="0"/>
                      </a:rPr>
                      <m:t>,…)</m:t>
                    </m:r>
                  </m:oMath>
                </a14:m>
                <a:endParaRPr lang="en-US" altLang="zh-CN" sz="3000" dirty="0"/>
              </a:p>
              <a:p>
                <a:pPr lvl="2" hangingPunct="1">
                  <a:lnSpc>
                    <a:spcPct val="150000"/>
                  </a:lnSpc>
                </a:pPr>
                <a:r>
                  <a:rPr lang="zh-CN" altLang="en-US" sz="2400" dirty="0"/>
                  <a:t>对于任意</a:t>
                </a:r>
                <a:r>
                  <a:rPr lang="en-US" altLang="zh-CN" sz="2400" dirty="0"/>
                  <a:t>α</a:t>
                </a:r>
                <a:r>
                  <a:rPr lang="zh-CN" altLang="en-US" sz="2400" dirty="0"/>
                  <a:t>处出现的</a:t>
                </a:r>
                <a:r>
                  <a:rPr lang="en-US" altLang="zh-CN" sz="2400" dirty="0"/>
                  <a:t>stuck-at v</a:t>
                </a:r>
                <a:r>
                  <a:rPr lang="zh-CN" altLang="en-US" sz="2400" dirty="0"/>
                  <a:t>故障，检测方法为</a:t>
                </a:r>
                <a14:m>
                  <m:oMath xmlns:m="http://schemas.openxmlformats.org/officeDocument/2006/math">
                    <m:d>
                      <m:dPr>
                        <m:ctrlPr>
                          <a:rPr lang="en-US" altLang="zh-CN" sz="2400" i="1" smtClean="0">
                            <a:latin typeface="Cambria Math" panose="02040503050406030204" pitchFamily="18" charset="0"/>
                          </a:rPr>
                        </m:ctrlPr>
                      </m:dPr>
                      <m:e>
                        <m:r>
                          <m:rPr>
                            <m:sty m:val="p"/>
                          </m:rPr>
                          <a:rPr lang="en-US" altLang="zh-CN" sz="2400" i="1" smtClean="0">
                            <a:latin typeface="Cambria Math" panose="02040503050406030204" pitchFamily="18" charset="0"/>
                          </a:rPr>
                          <m:t>α</m:t>
                        </m:r>
                        <m:r>
                          <a:rPr lang="en-US" altLang="zh-CN" sz="2400" b="0" i="0"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𝑣</m:t>
                            </m:r>
                          </m:e>
                        </m:acc>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𝑑𝑓</m:t>
                        </m:r>
                      </m:num>
                      <m:den>
                        <m:r>
                          <a:rPr lang="en-US" altLang="zh-CN" sz="2400" b="0" i="1" smtClean="0">
                            <a:latin typeface="Cambria Math" panose="02040503050406030204" pitchFamily="18" charset="0"/>
                          </a:rPr>
                          <m:t>𝑑</m:t>
                        </m:r>
                        <m:r>
                          <m:rPr>
                            <m:sty m:val="p"/>
                          </m:rPr>
                          <a:rPr lang="en-US" altLang="zh-CN" sz="2400" i="1">
                            <a:latin typeface="Cambria Math" panose="02040503050406030204" pitchFamily="18" charset="0"/>
                          </a:rPr>
                          <m:t>α</m:t>
                        </m:r>
                      </m:den>
                    </m:f>
                    <m:r>
                      <a:rPr lang="en-US" altLang="zh-CN" sz="2400" b="0" i="1" smtClean="0">
                        <a:latin typeface="Cambria Math" panose="02040503050406030204" pitchFamily="18" charset="0"/>
                      </a:rPr>
                      <m:t>=1</m:t>
                    </m:r>
                  </m:oMath>
                </a14:m>
                <a:endParaRPr lang="en-US" altLang="zh-CN" sz="2400" b="0" dirty="0"/>
              </a:p>
              <a:p>
                <a:pPr lvl="2" hangingPunct="1">
                  <a:lnSpc>
                    <a:spcPct val="150000"/>
                  </a:lnSpc>
                </a:pPr>
                <a:r>
                  <a:rPr lang="zh-CN" altLang="en-US" sz="2400" dirty="0"/>
                  <a:t>不可能测出的故障：</a:t>
                </a:r>
                <a14:m>
                  <m:oMath xmlns:m="http://schemas.openxmlformats.org/officeDocument/2006/math">
                    <m:d>
                      <m:dPr>
                        <m:ctrlPr>
                          <a:rPr lang="en-US" altLang="zh-CN" sz="2400" i="1" smtClean="0">
                            <a:latin typeface="Cambria Math" panose="02040503050406030204" pitchFamily="18" charset="0"/>
                          </a:rPr>
                        </m:ctrlPr>
                      </m:dPr>
                      <m:e>
                        <m:r>
                          <m:rPr>
                            <m:sty m:val="p"/>
                          </m:rPr>
                          <a:rPr lang="en-US" altLang="zh-CN" sz="2400" i="1" smtClean="0">
                            <a:latin typeface="Cambria Math" panose="02040503050406030204" pitchFamily="18" charset="0"/>
                          </a:rPr>
                          <m:t>α</m:t>
                        </m:r>
                        <m:r>
                          <a:rPr lang="en-US" altLang="zh-CN" sz="2400" b="0" i="0"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𝑣</m:t>
                            </m:r>
                          </m:e>
                        </m:acc>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𝑑𝑓</m:t>
                        </m:r>
                      </m:num>
                      <m:den>
                        <m:r>
                          <a:rPr lang="en-US" altLang="zh-CN" sz="2400" b="0" i="1" smtClean="0">
                            <a:latin typeface="Cambria Math" panose="02040503050406030204" pitchFamily="18" charset="0"/>
                          </a:rPr>
                          <m:t>𝑑</m:t>
                        </m:r>
                        <m:r>
                          <m:rPr>
                            <m:sty m:val="p"/>
                          </m:rPr>
                          <a:rPr lang="en-US" altLang="zh-CN" sz="2400" i="1">
                            <a:latin typeface="Cambria Math" panose="02040503050406030204" pitchFamily="18" charset="0"/>
                          </a:rPr>
                          <m:t>α</m:t>
                        </m:r>
                      </m:den>
                    </m:f>
                    <m:r>
                      <a:rPr lang="en-US" altLang="zh-CN" sz="2400" b="0" i="1" smtClean="0">
                        <a:latin typeface="Cambria Math" panose="02040503050406030204" pitchFamily="18" charset="0"/>
                      </a:rPr>
                      <m:t>=1</m:t>
                    </m:r>
                  </m:oMath>
                </a14:m>
                <a:r>
                  <a:rPr lang="zh-CN" altLang="en-US" sz="2400" b="0" dirty="0"/>
                  <a:t>不可能取等的故障（如右图）</a:t>
                </a:r>
                <a:endParaRPr lang="en-US" altLang="zh-CN" sz="2400" b="0" dirty="0"/>
              </a:p>
              <a:p>
                <a:pPr lvl="2" hangingPunct="1">
                  <a:lnSpc>
                    <a:spcPct val="150000"/>
                  </a:lnSpc>
                </a:pPr>
                <a:endParaRPr lang="en-US" altLang="zh-CN" sz="2400" dirty="0"/>
              </a:p>
              <a:p>
                <a:pPr lvl="1" hangingPunct="1">
                  <a:lnSpc>
                    <a:spcPct val="150000"/>
                  </a:lnSpc>
                </a:pPr>
                <a:endParaRPr lang="en-US" altLang="zh-CN" sz="3000" dirty="0"/>
              </a:p>
            </p:txBody>
          </p:sp>
        </mc:Choice>
        <mc:Fallback>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1005800" cy="10168979"/>
              </a:xfrm>
              <a:prstGeom prst="rect">
                <a:avLst/>
              </a:prstGeom>
              <a:blipFill>
                <a:blip r:embed="rId2"/>
                <a:stretch>
                  <a:fillRect l="-1103" t="-180" r="-69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3256F8A-627C-FB8F-2AF4-7AC6D45EF0EB}"/>
              </a:ext>
            </a:extLst>
          </p:cNvPr>
          <p:cNvPicPr>
            <a:picLocks noChangeAspect="1"/>
          </p:cNvPicPr>
          <p:nvPr/>
        </p:nvPicPr>
        <p:blipFill>
          <a:blip r:embed="rId3"/>
          <a:stretch>
            <a:fillRect/>
          </a:stretch>
        </p:blipFill>
        <p:spPr>
          <a:xfrm>
            <a:off x="13079328" y="9730038"/>
            <a:ext cx="4000500" cy="2533650"/>
          </a:xfrm>
          <a:prstGeom prst="rect">
            <a:avLst/>
          </a:prstGeom>
        </p:spPr>
      </p:pic>
      <p:pic>
        <p:nvPicPr>
          <p:cNvPr id="11" name="图片 10">
            <a:extLst>
              <a:ext uri="{FF2B5EF4-FFF2-40B4-BE49-F238E27FC236}">
                <a16:creationId xmlns:a16="http://schemas.microsoft.com/office/drawing/2014/main" id="{CFD76B83-43AF-683A-5C6A-6A9E3446B4F0}"/>
              </a:ext>
            </a:extLst>
          </p:cNvPr>
          <p:cNvPicPr>
            <a:picLocks noChangeAspect="1"/>
          </p:cNvPicPr>
          <p:nvPr/>
        </p:nvPicPr>
        <p:blipFill>
          <a:blip r:embed="rId4"/>
          <a:stretch>
            <a:fillRect/>
          </a:stretch>
        </p:blipFill>
        <p:spPr>
          <a:xfrm>
            <a:off x="16803102" y="9512725"/>
            <a:ext cx="4029075" cy="2524125"/>
          </a:xfrm>
          <a:prstGeom prst="rect">
            <a:avLst/>
          </a:prstGeom>
        </p:spPr>
      </p:pic>
    </p:spTree>
    <p:extLst>
      <p:ext uri="{BB962C8B-B14F-4D97-AF65-F5344CB8AC3E}">
        <p14:creationId xmlns:p14="http://schemas.microsoft.com/office/powerpoint/2010/main" val="40634841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5248" y="8452599"/>
            <a:ext cx="20949173" cy="1689532"/>
          </a:xfrm>
        </p:spPr>
        <p:txBody>
          <a:bodyPr>
            <a:normAutofit/>
          </a:bodyPr>
          <a:lstStyle/>
          <a:p>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zh-CN" altLang="en-US" dirty="0"/>
          </a:p>
        </p:txBody>
      </p:sp>
      <p:sp>
        <p:nvSpPr>
          <p:cNvPr id="4" name="文本占位符 3"/>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41764491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dirty="0"/>
                  <a:t>在确定性的</a:t>
                </a:r>
                <a:r>
                  <a:rPr lang="en-US" altLang="zh-CN" sz="3600" dirty="0"/>
                  <a:t>ATPG</a:t>
                </a:r>
                <a:r>
                  <a:rPr lang="zh-CN" altLang="en-US" sz="3600" dirty="0"/>
                  <a:t>算法中，主要的任务为：激发待测故障、将其影响传播到原始输出。</a:t>
                </a:r>
                <a:endParaRPr lang="en-US" altLang="zh-CN" sz="3600" dirty="0"/>
              </a:p>
              <a:p>
                <a:pPr marL="0" indent="0" hangingPunct="1">
                  <a:lnSpc>
                    <a:spcPct val="150000"/>
                  </a:lnSpc>
                  <a:buNone/>
                </a:pPr>
                <a:r>
                  <a:rPr lang="zh-CN" altLang="en-US" sz="3600" dirty="0"/>
                  <a:t>复合逻辑值：</a:t>
                </a:r>
                <a14:m>
                  <m:oMath xmlns:m="http://schemas.openxmlformats.org/officeDocument/2006/math">
                    <m:sSub>
                      <m:sSubPr>
                        <m:ctrlPr>
                          <a:rPr lang="en-US" altLang="zh-CN" sz="3600" i="1" smtClean="0">
                            <a:latin typeface="Cambria Math" panose="02040503050406030204" pitchFamily="18" charset="0"/>
                          </a:rPr>
                        </m:ctrlPr>
                      </m:sSubPr>
                      <m:e>
                        <m:r>
                          <a:rPr lang="en-US" altLang="zh-CN" sz="3600" i="1">
                            <a:latin typeface="Cambria Math" panose="02040503050406030204" pitchFamily="18" charset="0"/>
                          </a:rPr>
                          <m:t>𝑣</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sub>
                        <m:r>
                          <a:rPr lang="en-US" altLang="zh-CN" sz="3600" b="0" i="1" smtClean="0">
                            <a:latin typeface="Cambria Math" panose="02040503050406030204" pitchFamily="18" charset="0"/>
                          </a:rPr>
                          <m:t>𝑓</m:t>
                        </m:r>
                      </m:sub>
                    </m:sSub>
                    <m:r>
                      <a:rPr lang="zh-CN" altLang="en-US" sz="3600" i="1">
                        <a:latin typeface="Cambria Math" panose="02040503050406030204" pitchFamily="18" charset="0"/>
                      </a:rPr>
                      <m:t>，</m:t>
                    </m:r>
                  </m:oMath>
                </a14:m>
                <a:r>
                  <a:rPr lang="zh-CN" altLang="en-US" sz="3600" dirty="0"/>
                  <a:t>前者表示无故障情况下的逻辑值，后者表示有故障情况下的逻辑值</a:t>
                </a:r>
                <a:endParaRPr lang="en-US" altLang="zh-CN" sz="3600" dirty="0"/>
              </a:p>
              <a:p>
                <a:pPr marL="0" indent="0" hangingPunct="1">
                  <a:lnSpc>
                    <a:spcPct val="150000"/>
                  </a:lnSpc>
                  <a:buNone/>
                </a:pPr>
                <a:r>
                  <a:rPr lang="zh-CN" altLang="en-US" sz="3600" dirty="0"/>
                  <a:t>五值代数：</a:t>
                </a:r>
                <a14:m>
                  <m:oMath xmlns:m="http://schemas.openxmlformats.org/officeDocument/2006/math">
                    <m:r>
                      <a:rPr lang="en-US" altLang="zh-CN" sz="3600" b="0" i="1" smtClean="0">
                        <a:latin typeface="Cambria Math" panose="02040503050406030204" pitchFamily="18" charset="0"/>
                      </a:rPr>
                      <m:t>0, 1, </m:t>
                    </m:r>
                    <m:r>
                      <a:rPr lang="en-US" altLang="zh-CN" sz="3600" b="0" i="1" smtClean="0">
                        <a:latin typeface="Cambria Math" panose="02040503050406030204" pitchFamily="18" charset="0"/>
                      </a:rPr>
                      <m:t>𝑥</m:t>
                    </m:r>
                    <m:r>
                      <a:rPr lang="en-US" altLang="zh-CN" sz="3600" b="0" i="1" smtClean="0">
                        <a:latin typeface="Cambria Math" panose="02040503050406030204" pitchFamily="18" charset="0"/>
                      </a:rPr>
                      <m:t>, </m:t>
                    </m:r>
                    <m:r>
                      <a:rPr lang="en-US" altLang="zh-CN" sz="3600" b="0" i="1" smtClean="0">
                        <a:latin typeface="Cambria Math" panose="02040503050406030204" pitchFamily="18" charset="0"/>
                      </a:rPr>
                      <m:t>𝐷</m:t>
                    </m:r>
                    <m:r>
                      <a:rPr lang="en-US" altLang="zh-CN" sz="3600" b="0" i="1" smtClean="0">
                        <a:latin typeface="Cambria Math" panose="02040503050406030204" pitchFamily="18" charset="0"/>
                      </a:rPr>
                      <m:t>, </m:t>
                    </m:r>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𝐷</m:t>
                        </m:r>
                      </m:e>
                    </m:acc>
                  </m:oMath>
                </a14:m>
                <a:r>
                  <a:rPr lang="zh-CN" altLang="en-US" sz="3600" dirty="0"/>
                  <a:t>，式中</a:t>
                </a:r>
                <a14:m>
                  <m:oMath xmlns:m="http://schemas.openxmlformats.org/officeDocument/2006/math">
                    <m:r>
                      <a:rPr lang="en-US" altLang="zh-CN" sz="3600" i="1">
                        <a:latin typeface="Cambria Math" panose="02040503050406030204" pitchFamily="18" charset="0"/>
                      </a:rPr>
                      <m:t>𝐷</m:t>
                    </m:r>
                    <m:r>
                      <a:rPr lang="en-US" altLang="zh-CN" sz="3600" b="0" i="1" smtClean="0">
                        <a:latin typeface="Cambria Math" panose="02040503050406030204" pitchFamily="18" charset="0"/>
                      </a:rPr>
                      <m:t>=1/0</m:t>
                    </m:r>
                  </m:oMath>
                </a14:m>
                <a:r>
                  <a:rPr lang="zh-CN" altLang="en-US" sz="3600" dirty="0"/>
                  <a:t>，</a:t>
                </a:r>
                <a:r>
                  <a:rPr lang="en-US" altLang="zh-CN" sz="3600" dirty="0"/>
                  <a:t> </a:t>
                </a:r>
                <a14:m>
                  <m:oMath xmlns:m="http://schemas.openxmlformats.org/officeDocument/2006/math">
                    <m:acc>
                      <m:accPr>
                        <m:chr m:val="̅"/>
                        <m:ctrlPr>
                          <a:rPr lang="en-US" altLang="zh-CN" sz="3600" i="1">
                            <a:latin typeface="Cambria Math" panose="02040503050406030204" pitchFamily="18" charset="0"/>
                          </a:rPr>
                        </m:ctrlPr>
                      </m:accPr>
                      <m:e>
                        <m:r>
                          <a:rPr lang="en-US" altLang="zh-CN" sz="3600" i="1">
                            <a:latin typeface="Cambria Math" panose="02040503050406030204" pitchFamily="18" charset="0"/>
                          </a:rPr>
                          <m:t>𝐷</m:t>
                        </m:r>
                      </m:e>
                    </m:acc>
                    <m:r>
                      <a:rPr lang="en-US" altLang="zh-CN" sz="3600" b="0" i="1" smtClean="0">
                        <a:latin typeface="Cambria Math" panose="02040503050406030204" pitchFamily="18" charset="0"/>
                      </a:rPr>
                      <m:t>=0/1</m:t>
                    </m:r>
                    <m:r>
                      <a:rPr lang="zh-CN" altLang="en-US" sz="3600" i="1">
                        <a:latin typeface="Cambria Math" panose="02040503050406030204" pitchFamily="18" charset="0"/>
                      </a:rPr>
                      <m:t>，</m:t>
                    </m:r>
                    <m:r>
                      <a:rPr lang="en-US" altLang="zh-CN" sz="3600" i="1">
                        <a:latin typeface="Cambria Math" panose="02040503050406030204" pitchFamily="18" charset="0"/>
                      </a:rPr>
                      <m:t>𝑥</m:t>
                    </m:r>
                  </m:oMath>
                </a14:m>
                <a:r>
                  <a:rPr lang="zh-CN" altLang="en-US" sz="3600" dirty="0"/>
                  <a:t>表示无关紧要。</a:t>
                </a:r>
                <a:endParaRPr lang="en-US" altLang="zh-CN" sz="3600" dirty="0"/>
              </a:p>
              <a:p>
                <a:pPr marL="0" indent="0" hangingPunct="1">
                  <a:lnSpc>
                    <a:spcPct val="150000"/>
                  </a:lnSpc>
                  <a:buNone/>
                </a:pPr>
                <a:endParaRPr lang="en-US" altLang="zh-CN" sz="36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1005800" cy="10168979"/>
              </a:xfrm>
              <a:prstGeom prst="rect">
                <a:avLst/>
              </a:prstGeom>
              <a:blipFill>
                <a:blip r:embed="rId2"/>
                <a:stretch>
                  <a:fillRect l="-9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5A7118D-1410-A9F9-E430-68931DB50877}"/>
              </a:ext>
            </a:extLst>
          </p:cNvPr>
          <p:cNvPicPr>
            <a:picLocks noChangeAspect="1"/>
          </p:cNvPicPr>
          <p:nvPr/>
        </p:nvPicPr>
        <p:blipFill>
          <a:blip r:embed="rId3"/>
          <a:stretch>
            <a:fillRect/>
          </a:stretch>
        </p:blipFill>
        <p:spPr>
          <a:xfrm>
            <a:off x="7505950" y="7670382"/>
            <a:ext cx="3476625" cy="2562225"/>
          </a:xfrm>
          <a:prstGeom prst="rect">
            <a:avLst/>
          </a:prstGeom>
        </p:spPr>
      </p:pic>
      <p:pic>
        <p:nvPicPr>
          <p:cNvPr id="7" name="图片 6">
            <a:extLst>
              <a:ext uri="{FF2B5EF4-FFF2-40B4-BE49-F238E27FC236}">
                <a16:creationId xmlns:a16="http://schemas.microsoft.com/office/drawing/2014/main" id="{34802B12-AD0B-70FE-0BD5-9AA0CFCC25E1}"/>
              </a:ext>
            </a:extLst>
          </p:cNvPr>
          <p:cNvPicPr>
            <a:picLocks noChangeAspect="1"/>
          </p:cNvPicPr>
          <p:nvPr/>
        </p:nvPicPr>
        <p:blipFill>
          <a:blip r:embed="rId4"/>
          <a:stretch>
            <a:fillRect/>
          </a:stretch>
        </p:blipFill>
        <p:spPr>
          <a:xfrm>
            <a:off x="10983935" y="7622756"/>
            <a:ext cx="3009900" cy="2657475"/>
          </a:xfrm>
          <a:prstGeom prst="rect">
            <a:avLst/>
          </a:prstGeom>
        </p:spPr>
      </p:pic>
      <p:pic>
        <p:nvPicPr>
          <p:cNvPr id="10" name="图片 9">
            <a:extLst>
              <a:ext uri="{FF2B5EF4-FFF2-40B4-BE49-F238E27FC236}">
                <a16:creationId xmlns:a16="http://schemas.microsoft.com/office/drawing/2014/main" id="{6B035CF2-49CF-C7C4-6933-702B995DE7CC}"/>
              </a:ext>
            </a:extLst>
          </p:cNvPr>
          <p:cNvPicPr>
            <a:picLocks noChangeAspect="1"/>
          </p:cNvPicPr>
          <p:nvPr/>
        </p:nvPicPr>
        <p:blipFill>
          <a:blip r:embed="rId5"/>
          <a:stretch>
            <a:fillRect/>
          </a:stretch>
        </p:blipFill>
        <p:spPr>
          <a:xfrm>
            <a:off x="13993835" y="7589418"/>
            <a:ext cx="1533525" cy="2724150"/>
          </a:xfrm>
          <a:prstGeom prst="rect">
            <a:avLst/>
          </a:prstGeom>
        </p:spPr>
      </p:pic>
    </p:spTree>
    <p:extLst>
      <p:ext uri="{BB962C8B-B14F-4D97-AF65-F5344CB8AC3E}">
        <p14:creationId xmlns:p14="http://schemas.microsoft.com/office/powerpoint/2010/main" val="22616229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Naïve</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Naïve</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当故障</a:t>
            </a:r>
            <a:r>
              <a:rPr lang="en-US" altLang="zh-CN" sz="3000" dirty="0"/>
              <a:t>f</a:t>
            </a:r>
            <a:r>
              <a:rPr lang="zh-CN" altLang="en-US" sz="3000" dirty="0"/>
              <a:t>的影响没有传播到任何原始输出，且所有可能的测试向量还都没被尝试时，直接盲选一个测试向量并尝试。</a:t>
            </a:r>
            <a:endParaRPr lang="en-US" altLang="zh-CN" sz="3000" dirty="0"/>
          </a:p>
          <a:p>
            <a:pPr lvl="1" hangingPunct="1">
              <a:lnSpc>
                <a:spcPct val="150000"/>
              </a:lnSpc>
            </a:pPr>
            <a:r>
              <a:rPr lang="zh-CN" altLang="en-US" sz="3000" dirty="0"/>
              <a:t>直到某一个测试向量能让故障</a:t>
            </a:r>
            <a:r>
              <a:rPr lang="en-US" altLang="zh-CN" sz="3000" dirty="0"/>
              <a:t>f</a:t>
            </a:r>
            <a:r>
              <a:rPr lang="zh-CN" altLang="en-US" sz="3000" dirty="0"/>
              <a:t>的影响传播到原始输出为止。</a:t>
            </a:r>
            <a:endParaRPr lang="en-US" altLang="zh-CN" sz="3000" dirty="0"/>
          </a:p>
          <a:p>
            <a:pPr lvl="1" hangingPunct="1">
              <a:lnSpc>
                <a:spcPct val="150000"/>
              </a:lnSpc>
            </a:pPr>
            <a:r>
              <a:rPr lang="zh-CN" altLang="en-US" sz="3000" dirty="0"/>
              <a:t>这个算法显然在最坏情况下可以达到指数级复杂度，因此在尝试的方案上可以考虑改得更加智能一些。例如对于某个电路，其第一个原始输入设为</a:t>
            </a:r>
            <a:r>
              <a:rPr lang="en-US" altLang="zh-CN" sz="3000" dirty="0"/>
              <a:t>0</a:t>
            </a:r>
            <a:r>
              <a:rPr lang="zh-CN" altLang="en-US" sz="3000" dirty="0"/>
              <a:t>时不可能检测出任何故障，那么如果让这个算法“意识”到这一点，并只尝试原始输入为</a:t>
            </a:r>
            <a:r>
              <a:rPr lang="en-US" altLang="zh-CN" sz="3000" dirty="0"/>
              <a:t>1</a:t>
            </a:r>
            <a:r>
              <a:rPr lang="zh-CN" altLang="en-US" sz="3000" dirty="0"/>
              <a:t>的情况，就可能降低复杂度。</a:t>
            </a:r>
            <a:endParaRPr lang="en-US" altLang="zh-CN" sz="3000" dirty="0"/>
          </a:p>
          <a:p>
            <a:pPr lvl="1" hangingPunct="1">
              <a:lnSpc>
                <a:spcPct val="150000"/>
              </a:lnSpc>
            </a:pPr>
            <a:r>
              <a:rPr lang="zh-CN" altLang="en-US" sz="3000" dirty="0"/>
              <a:t>因此可以将决策树应用到这种</a:t>
            </a:r>
            <a:r>
              <a:rPr lang="en-US" altLang="zh-CN" sz="3000" dirty="0"/>
              <a:t>ATPG</a:t>
            </a:r>
            <a:r>
              <a:rPr lang="zh-CN" altLang="en-US" sz="3000" dirty="0"/>
              <a:t>算法上（尽管这个决策树并不一定是二叉的） 。</a:t>
            </a: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p:txBody>
      </p:sp>
      <p:pic>
        <p:nvPicPr>
          <p:cNvPr id="5" name="图片 4">
            <a:extLst>
              <a:ext uri="{FF2B5EF4-FFF2-40B4-BE49-F238E27FC236}">
                <a16:creationId xmlns:a16="http://schemas.microsoft.com/office/drawing/2014/main" id="{AA984380-545A-F21A-C520-45F3A2A640E6}"/>
              </a:ext>
            </a:extLst>
          </p:cNvPr>
          <p:cNvPicPr>
            <a:picLocks noChangeAspect="1"/>
          </p:cNvPicPr>
          <p:nvPr/>
        </p:nvPicPr>
        <p:blipFill>
          <a:blip r:embed="rId2"/>
          <a:stretch>
            <a:fillRect/>
          </a:stretch>
        </p:blipFill>
        <p:spPr>
          <a:xfrm>
            <a:off x="3001668" y="10188743"/>
            <a:ext cx="10277475" cy="2590800"/>
          </a:xfrm>
          <a:prstGeom prst="rect">
            <a:avLst/>
          </a:prstGeom>
        </p:spPr>
      </p:pic>
      <p:pic>
        <p:nvPicPr>
          <p:cNvPr id="7" name="图片 6">
            <a:extLst>
              <a:ext uri="{FF2B5EF4-FFF2-40B4-BE49-F238E27FC236}">
                <a16:creationId xmlns:a16="http://schemas.microsoft.com/office/drawing/2014/main" id="{57F9E019-37E0-D4F2-4DA5-B813C9FFED29}"/>
              </a:ext>
            </a:extLst>
          </p:cNvPr>
          <p:cNvPicPr>
            <a:picLocks noChangeAspect="1"/>
          </p:cNvPicPr>
          <p:nvPr/>
        </p:nvPicPr>
        <p:blipFill>
          <a:blip r:embed="rId3"/>
          <a:stretch>
            <a:fillRect/>
          </a:stretch>
        </p:blipFill>
        <p:spPr>
          <a:xfrm>
            <a:off x="13979191" y="9045743"/>
            <a:ext cx="8096250" cy="3733800"/>
          </a:xfrm>
          <a:prstGeom prst="rect">
            <a:avLst/>
          </a:prstGeom>
        </p:spPr>
      </p:pic>
    </p:spTree>
    <p:extLst>
      <p:ext uri="{BB962C8B-B14F-4D97-AF65-F5344CB8AC3E}">
        <p14:creationId xmlns:p14="http://schemas.microsoft.com/office/powerpoint/2010/main" val="30040935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Naïve</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Naïve</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决策树每次做出决定时，搜索空间都会减半。</a:t>
            </a:r>
            <a:endParaRPr lang="en-US" altLang="zh-CN" sz="3000" dirty="0"/>
          </a:p>
          <a:p>
            <a:pPr lvl="1" hangingPunct="1">
              <a:lnSpc>
                <a:spcPct val="150000"/>
              </a:lnSpc>
            </a:pPr>
            <a:r>
              <a:rPr lang="zh-CN" altLang="en-US" sz="3000" dirty="0"/>
              <a:t>决策树的每个从根到叶的路径都代表一个解向量。</a:t>
            </a:r>
            <a:endParaRPr lang="en-US" altLang="zh-CN" sz="3000" dirty="0"/>
          </a:p>
          <a:p>
            <a:pPr lvl="2" hangingPunct="1">
              <a:lnSpc>
                <a:spcPct val="150000"/>
              </a:lnSpc>
            </a:pPr>
            <a:r>
              <a:rPr lang="zh-CN" altLang="en-US" sz="2400" dirty="0"/>
              <a:t>决策做出后，决策节点的两个分支下的解空间是不相交的。</a:t>
            </a:r>
            <a:endParaRPr lang="en-US" altLang="zh-CN" sz="2400" dirty="0"/>
          </a:p>
          <a:p>
            <a:pPr lvl="2" hangingPunct="1">
              <a:lnSpc>
                <a:spcPct val="150000"/>
              </a:lnSpc>
            </a:pPr>
            <a:r>
              <a:rPr lang="zh-CN" altLang="en-US" sz="2400" dirty="0"/>
              <a:t>如果存在解向量，则沿着决策树必定存在一条通向解的路径；如果任何路径都不能通向解向量，则该故障的检测是无解的</a:t>
            </a:r>
            <a:endParaRPr lang="en-US" altLang="zh-CN" sz="2400" dirty="0"/>
          </a:p>
          <a:p>
            <a:pPr lvl="1" hangingPunct="1">
              <a:lnSpc>
                <a:spcPct val="150000"/>
              </a:lnSpc>
            </a:pPr>
            <a:r>
              <a:rPr lang="zh-CN" altLang="en-US" sz="3000" dirty="0"/>
              <a:t>没有必要枚举所有的向量情况（这一定会导致指数级复杂度），例如与激发故障或传播故障完全无关的电路节点就不必包括在决策过程中。（例如，如果某条路径已经注定使得故障不会被激发了，那么剩余任何值的组合都无法帮助激发和传播故障，这些组合也就没有遍历的必要了）</a:t>
            </a:r>
            <a:endParaRPr lang="en-US" altLang="zh-CN" sz="3000" dirty="0"/>
          </a:p>
          <a:p>
            <a:pPr lvl="2" hangingPunct="1">
              <a:lnSpc>
                <a:spcPct val="150000"/>
              </a:lnSpc>
            </a:pPr>
            <a:endParaRPr lang="en-US" altLang="zh-CN" sz="2400" dirty="0"/>
          </a:p>
        </p:txBody>
      </p:sp>
      <p:pic>
        <p:nvPicPr>
          <p:cNvPr id="5" name="图片 4">
            <a:extLst>
              <a:ext uri="{FF2B5EF4-FFF2-40B4-BE49-F238E27FC236}">
                <a16:creationId xmlns:a16="http://schemas.microsoft.com/office/drawing/2014/main" id="{AA984380-545A-F21A-C520-45F3A2A640E6}"/>
              </a:ext>
            </a:extLst>
          </p:cNvPr>
          <p:cNvPicPr>
            <a:picLocks noChangeAspect="1"/>
          </p:cNvPicPr>
          <p:nvPr/>
        </p:nvPicPr>
        <p:blipFill>
          <a:blip r:embed="rId2"/>
          <a:stretch>
            <a:fillRect/>
          </a:stretch>
        </p:blipFill>
        <p:spPr>
          <a:xfrm>
            <a:off x="3001668" y="10188743"/>
            <a:ext cx="10277475" cy="2590800"/>
          </a:xfrm>
          <a:prstGeom prst="rect">
            <a:avLst/>
          </a:prstGeom>
        </p:spPr>
      </p:pic>
      <p:pic>
        <p:nvPicPr>
          <p:cNvPr id="7" name="图片 6">
            <a:extLst>
              <a:ext uri="{FF2B5EF4-FFF2-40B4-BE49-F238E27FC236}">
                <a16:creationId xmlns:a16="http://schemas.microsoft.com/office/drawing/2014/main" id="{57F9E019-37E0-D4F2-4DA5-B813C9FFED29}"/>
              </a:ext>
            </a:extLst>
          </p:cNvPr>
          <p:cNvPicPr>
            <a:picLocks noChangeAspect="1"/>
          </p:cNvPicPr>
          <p:nvPr/>
        </p:nvPicPr>
        <p:blipFill>
          <a:blip r:embed="rId3"/>
          <a:stretch>
            <a:fillRect/>
          </a:stretch>
        </p:blipFill>
        <p:spPr>
          <a:xfrm>
            <a:off x="13979191" y="9045743"/>
            <a:ext cx="8096250" cy="3733800"/>
          </a:xfrm>
          <a:prstGeom prst="rect">
            <a:avLst/>
          </a:prstGeom>
        </p:spPr>
      </p:pic>
    </p:spTree>
    <p:extLst>
      <p:ext uri="{BB962C8B-B14F-4D97-AF65-F5344CB8AC3E}">
        <p14:creationId xmlns:p14="http://schemas.microsoft.com/office/powerpoint/2010/main" val="29112732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Naïve</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Naïve</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决策树的回溯（非常类似于</a:t>
            </a:r>
            <a:r>
              <a:rPr lang="en-US" altLang="zh-CN" sz="3000" dirty="0"/>
              <a:t>DFS</a:t>
            </a:r>
            <a:r>
              <a:rPr lang="zh-CN" altLang="en-US" sz="3000" dirty="0"/>
              <a:t>）：</a:t>
            </a:r>
            <a:endParaRPr lang="en-US" altLang="zh-CN" sz="3000" dirty="0"/>
          </a:p>
          <a:p>
            <a:pPr lvl="2" hangingPunct="1">
              <a:lnSpc>
                <a:spcPct val="150000"/>
              </a:lnSpc>
            </a:pPr>
            <a:r>
              <a:rPr lang="zh-CN" altLang="en-US" sz="2400" dirty="0"/>
              <a:t>如果某个决策已经确认没有继续检索的必要了，那么需要回溯到之前没探索完的分支。</a:t>
            </a:r>
            <a:endParaRPr lang="en-US" altLang="zh-CN" sz="2400" dirty="0"/>
          </a:p>
          <a:p>
            <a:pPr lvl="2" hangingPunct="1">
              <a:lnSpc>
                <a:spcPct val="150000"/>
              </a:lnSpc>
            </a:pPr>
            <a:r>
              <a:rPr lang="zh-CN" altLang="en-US" sz="2400" dirty="0"/>
              <a:t>最简单的机制是回溯到最近做出的决策。</a:t>
            </a:r>
            <a:endParaRPr lang="en-US" altLang="zh-CN" sz="2400" dirty="0"/>
          </a:p>
          <a:p>
            <a:pPr lvl="2" hangingPunct="1">
              <a:lnSpc>
                <a:spcPct val="150000"/>
              </a:lnSpc>
            </a:pPr>
            <a:r>
              <a:rPr lang="zh-CN" altLang="en-US" sz="2400" dirty="0"/>
              <a:t>当回溯任何决策时，必须撤消先前决策变量的赋值所隐含的信号值。</a:t>
            </a:r>
            <a:endParaRPr lang="en-US" altLang="zh-CN" sz="2400" dirty="0"/>
          </a:p>
          <a:p>
            <a:pPr lvl="2" hangingPunct="1">
              <a:lnSpc>
                <a:spcPct val="150000"/>
              </a:lnSpc>
            </a:pPr>
            <a:r>
              <a:rPr lang="zh-CN" altLang="en-US" sz="2400" dirty="0"/>
              <a:t>在右例中，如果</a:t>
            </a:r>
            <a:r>
              <a:rPr lang="en-US" altLang="zh-CN" sz="2400" dirty="0"/>
              <a:t>d=0</a:t>
            </a:r>
            <a:r>
              <a:rPr lang="zh-CN" altLang="en-US" sz="2400" dirty="0"/>
              <a:t>确认没有继续检索的必要了，那么需要回溯，探索</a:t>
            </a:r>
            <a:r>
              <a:rPr lang="en-US" altLang="zh-CN" sz="2400" dirty="0"/>
              <a:t>d=1</a:t>
            </a:r>
            <a:r>
              <a:rPr lang="zh-CN" altLang="en-US" sz="2400" dirty="0"/>
              <a:t>。</a:t>
            </a:r>
            <a:endParaRPr lang="en-US" altLang="zh-CN" sz="2400" dirty="0"/>
          </a:p>
          <a:p>
            <a:pPr lvl="3" hangingPunct="1">
              <a:lnSpc>
                <a:spcPct val="150000"/>
              </a:lnSpc>
            </a:pPr>
            <a:r>
              <a:rPr lang="zh-CN" altLang="en-US" sz="2400" dirty="0"/>
              <a:t>如果</a:t>
            </a:r>
            <a:r>
              <a:rPr lang="en-US" altLang="zh-CN" sz="2400" dirty="0"/>
              <a:t>d=1</a:t>
            </a:r>
            <a:r>
              <a:rPr lang="zh-CN" altLang="en-US" sz="2400" dirty="0"/>
              <a:t>也没有继续检索的必要了，说明</a:t>
            </a:r>
            <a:r>
              <a:rPr lang="en-US" altLang="zh-CN" sz="2400" dirty="0"/>
              <a:t>d</a:t>
            </a:r>
            <a:r>
              <a:rPr lang="zh-CN" altLang="en-US" sz="2400" dirty="0"/>
              <a:t>可以置为</a:t>
            </a:r>
            <a:r>
              <a:rPr lang="en-US" altLang="zh-CN" sz="2400" dirty="0"/>
              <a:t>x</a:t>
            </a:r>
            <a:r>
              <a:rPr lang="zh-CN" altLang="en-US" sz="2400" dirty="0"/>
              <a:t>（不关心），并继续回溯到</a:t>
            </a:r>
            <a:r>
              <a:rPr lang="en-US" altLang="zh-CN" sz="2400" dirty="0"/>
              <a:t>c=0</a:t>
            </a:r>
            <a:r>
              <a:rPr lang="zh-CN" altLang="en-US" sz="2400" dirty="0"/>
              <a:t>。</a:t>
            </a:r>
            <a:endParaRPr lang="en-US" altLang="zh-CN" sz="2400" dirty="0"/>
          </a:p>
          <a:p>
            <a:pPr lvl="2" hangingPunct="1">
              <a:lnSpc>
                <a:spcPct val="150000"/>
              </a:lnSpc>
            </a:pPr>
            <a:r>
              <a:rPr lang="zh-CN" altLang="en-US" sz="2400" dirty="0"/>
              <a:t>回溯虽然会导致先前决策被撤销，但仍然可以作为隐含价值，辅助后面的决策进行。</a:t>
            </a:r>
            <a:endParaRPr lang="en-US" altLang="zh-CN" sz="2400" dirty="0"/>
          </a:p>
        </p:txBody>
      </p:sp>
      <p:pic>
        <p:nvPicPr>
          <p:cNvPr id="6" name="图片 5">
            <a:extLst>
              <a:ext uri="{FF2B5EF4-FFF2-40B4-BE49-F238E27FC236}">
                <a16:creationId xmlns:a16="http://schemas.microsoft.com/office/drawing/2014/main" id="{51B36E8D-E61B-5EC5-00A1-E6D329ED1D25}"/>
              </a:ext>
            </a:extLst>
          </p:cNvPr>
          <p:cNvPicPr>
            <a:picLocks noChangeAspect="1"/>
          </p:cNvPicPr>
          <p:nvPr/>
        </p:nvPicPr>
        <p:blipFill>
          <a:blip r:embed="rId2"/>
          <a:stretch>
            <a:fillRect/>
          </a:stretch>
        </p:blipFill>
        <p:spPr>
          <a:xfrm>
            <a:off x="16829572" y="4058115"/>
            <a:ext cx="3283354" cy="4390835"/>
          </a:xfrm>
          <a:prstGeom prst="rect">
            <a:avLst/>
          </a:prstGeom>
        </p:spPr>
      </p:pic>
    </p:spTree>
    <p:extLst>
      <p:ext uri="{BB962C8B-B14F-4D97-AF65-F5344CB8AC3E}">
        <p14:creationId xmlns:p14="http://schemas.microsoft.com/office/powerpoint/2010/main" val="26493661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Basic</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Basic</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初始化：设定每个值都为</a:t>
                </a:r>
                <a:r>
                  <a:rPr lang="en-US" altLang="zh-CN" sz="3000" dirty="0"/>
                  <a:t>X</a:t>
                </a:r>
              </a:p>
              <a:p>
                <a:pPr lvl="1" hangingPunct="1">
                  <a:lnSpc>
                    <a:spcPct val="150000"/>
                  </a:lnSpc>
                </a:pPr>
                <a:r>
                  <a:rPr lang="en-US" altLang="zh-CN" sz="3000" dirty="0"/>
                  <a:t>Justify</a:t>
                </a:r>
                <a:r>
                  <a:rPr lang="zh-CN" altLang="en-US" sz="3000" dirty="0"/>
                  <a:t>：设置故障处为</a:t>
                </a:r>
                <a14:m>
                  <m:oMath xmlns:m="http://schemas.openxmlformats.org/officeDocument/2006/math">
                    <m:acc>
                      <m:accPr>
                        <m:chr m:val="̅"/>
                        <m:ctrlPr>
                          <a:rPr lang="en-US" altLang="zh-CN" sz="3200" b="0" i="1" smtClean="0">
                            <a:latin typeface="Cambria Math" panose="02040503050406030204" pitchFamily="18" charset="0"/>
                          </a:rPr>
                        </m:ctrlPr>
                      </m:accPr>
                      <m:e>
                        <m:r>
                          <m:rPr>
                            <m:sty m:val="p"/>
                          </m:rPr>
                          <a:rPr lang="en-US" altLang="zh-CN" sz="3200" i="1">
                            <a:latin typeface="Cambria Math" panose="02040503050406030204" pitchFamily="18" charset="0"/>
                          </a:rPr>
                          <m:t>v</m:t>
                        </m:r>
                      </m:e>
                    </m:acc>
                  </m:oMath>
                </a14:m>
                <a:r>
                  <a:rPr lang="zh-CN" altLang="en-US" sz="3000" dirty="0"/>
                  <a:t>以确保故障被激发，并向前递归进行</a:t>
                </a:r>
                <a:r>
                  <a:rPr lang="en-US" altLang="zh-CN" sz="3000" dirty="0"/>
                  <a:t>Justify</a:t>
                </a:r>
                <a:r>
                  <a:rPr lang="zh-CN" altLang="en-US" sz="3000" dirty="0"/>
                  <a:t>直到原始输入</a:t>
                </a:r>
                <a:endParaRPr lang="en-US" altLang="zh-CN" sz="3000" dirty="0"/>
              </a:p>
              <a:p>
                <a:pPr lvl="1" hangingPunct="1">
                  <a:lnSpc>
                    <a:spcPct val="150000"/>
                  </a:lnSpc>
                </a:pPr>
                <a:r>
                  <a:rPr lang="en-US" altLang="zh-CN" sz="3000" dirty="0"/>
                  <a:t>Propagate</a:t>
                </a:r>
                <a:r>
                  <a:rPr lang="zh-CN" altLang="en-US" sz="3000" dirty="0"/>
                  <a:t>：将故障处的效果递归传播到原始输出</a:t>
                </a:r>
                <a:endParaRPr lang="en-US" altLang="zh-CN" sz="3000" dirty="0"/>
              </a:p>
              <a:p>
                <a:pPr lvl="1" hangingPunct="1">
                  <a:lnSpc>
                    <a:spcPct val="150000"/>
                  </a:lnSpc>
                </a:pPr>
                <a:endParaRPr lang="en-US" altLang="zh-CN" sz="30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1005800" cy="10168979"/>
              </a:xfrm>
              <a:prstGeom prst="rect">
                <a:avLst/>
              </a:prstGeom>
              <a:blipFill>
                <a:blip r:embed="rId2"/>
                <a:stretch>
                  <a:fillRect l="-1103" t="-18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E82033E-C9A0-304D-5A18-35590E0FDD4C}"/>
              </a:ext>
            </a:extLst>
          </p:cNvPr>
          <p:cNvPicPr>
            <a:picLocks noChangeAspect="1"/>
          </p:cNvPicPr>
          <p:nvPr/>
        </p:nvPicPr>
        <p:blipFill>
          <a:blip r:embed="rId3"/>
          <a:stretch>
            <a:fillRect/>
          </a:stretch>
        </p:blipFill>
        <p:spPr>
          <a:xfrm>
            <a:off x="8281987" y="7402743"/>
            <a:ext cx="7820025" cy="1914525"/>
          </a:xfrm>
          <a:prstGeom prst="rect">
            <a:avLst/>
          </a:prstGeom>
        </p:spPr>
      </p:pic>
    </p:spTree>
    <p:extLst>
      <p:ext uri="{BB962C8B-B14F-4D97-AF65-F5344CB8AC3E}">
        <p14:creationId xmlns:p14="http://schemas.microsoft.com/office/powerpoint/2010/main" val="23717602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9500" y="8452599"/>
            <a:ext cx="10804921" cy="1689532"/>
          </a:xfrm>
        </p:spPr>
        <p:txBody>
          <a:bodyPr>
            <a:normAutofit/>
          </a:bodyPr>
          <a:lstStyle/>
          <a:p>
            <a:r>
              <a:rPr lang="zh-CN" altLang="en-US" dirty="0"/>
              <a:t>介绍</a:t>
            </a:r>
          </a:p>
        </p:txBody>
      </p:sp>
      <p:sp>
        <p:nvSpPr>
          <p:cNvPr id="4" name="文本占位符 3"/>
          <p:cNvSpPr>
            <a:spLocks noGrp="1"/>
          </p:cNvSpPr>
          <p:nvPr>
            <p:ph type="body" sz="quarter" idx="12"/>
          </p:nvPr>
        </p:nvSpPr>
        <p:spPr/>
        <p:txBody>
          <a:bodyPr/>
          <a:lstStyle/>
          <a:p>
            <a:r>
              <a:rPr lang="en-US" altLang="zh-CN" dirty="0"/>
              <a:t>00</a:t>
            </a:r>
            <a:endParaRPr lang="zh-CN" altLang="en-US" dirty="0"/>
          </a:p>
        </p:txBody>
      </p:sp>
    </p:spTree>
    <p:extLst>
      <p:ext uri="{BB962C8B-B14F-4D97-AF65-F5344CB8AC3E}">
        <p14:creationId xmlns:p14="http://schemas.microsoft.com/office/powerpoint/2010/main" val="308726480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Basic</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Basic</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en-US" altLang="zh-CN" sz="3000" dirty="0"/>
              <a:t>Justify</a:t>
            </a:r>
            <a:r>
              <a:rPr lang="zh-CN" altLang="en-US" sz="3000" dirty="0"/>
              <a:t>：</a:t>
            </a: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r>
              <a:rPr lang="zh-CN" altLang="en-US" sz="3000" dirty="0"/>
              <a:t>以</a:t>
            </a:r>
            <a:r>
              <a:rPr lang="en-US" altLang="zh-CN" sz="3000" dirty="0"/>
              <a:t>g stuck-at 0</a:t>
            </a:r>
            <a:r>
              <a:rPr lang="zh-CN" altLang="en-US" sz="3000" dirty="0"/>
              <a:t>故障为例，电路和递归</a:t>
            </a:r>
            <a:r>
              <a:rPr lang="en-US" altLang="zh-CN" sz="3000" dirty="0"/>
              <a:t>Justify</a:t>
            </a:r>
            <a:r>
              <a:rPr lang="zh-CN" altLang="en-US" sz="3000" dirty="0"/>
              <a:t>的路径如右上图所示。</a:t>
            </a:r>
            <a:endParaRPr lang="en-US" altLang="zh-CN" sz="3000" dirty="0"/>
          </a:p>
          <a:p>
            <a:pPr lvl="1" hangingPunct="1">
              <a:lnSpc>
                <a:spcPct val="150000"/>
              </a:lnSpc>
            </a:pPr>
            <a:r>
              <a:rPr lang="zh-CN" altLang="en-US" sz="3000" dirty="0"/>
              <a:t>对于具有扇出结构的电路而言，</a:t>
            </a:r>
            <a:r>
              <a:rPr lang="en-US" altLang="zh-CN" sz="3000" dirty="0"/>
              <a:t>Justify</a:t>
            </a:r>
            <a:r>
              <a:rPr lang="zh-CN" altLang="en-US" sz="3000" dirty="0"/>
              <a:t>过程可能会遇到冲突。 这是因为，在具有扇出分支的电路中，可以追溯到同一扇出主干的多个信号是相关的，在它们上并不一定能随意赋值。（例如下图就不可能</a:t>
            </a:r>
            <a:r>
              <a:rPr lang="en-US" altLang="zh-CN" sz="3000" dirty="0"/>
              <a:t>Justify d=1</a:t>
            </a:r>
            <a:r>
              <a:rPr lang="zh-CN" altLang="en-US" sz="3000" dirty="0"/>
              <a:t>，因为</a:t>
            </a:r>
            <a:r>
              <a:rPr lang="en-US" altLang="zh-CN" sz="3000" dirty="0"/>
              <a:t>b</a:t>
            </a:r>
            <a:r>
              <a:rPr lang="zh-CN" altLang="en-US" sz="3000" dirty="0"/>
              <a:t>和</a:t>
            </a:r>
            <a:r>
              <a:rPr lang="en-US" altLang="zh-CN" sz="3000" dirty="0"/>
              <a:t>c</a:t>
            </a:r>
            <a:r>
              <a:rPr lang="zh-CN" altLang="en-US" sz="3000" dirty="0"/>
              <a:t>永远是相反值，但</a:t>
            </a:r>
            <a:r>
              <a:rPr lang="en-US" altLang="zh-CN" sz="3000" dirty="0"/>
              <a:t>Justify d=1</a:t>
            </a:r>
            <a:r>
              <a:rPr lang="zh-CN" altLang="en-US" sz="3000" dirty="0"/>
              <a:t>一定意味着下一步要</a:t>
            </a:r>
            <a:r>
              <a:rPr lang="en-US" altLang="zh-CN" sz="3000" dirty="0"/>
              <a:t>Justify b=c=1</a:t>
            </a:r>
            <a:r>
              <a:rPr lang="zh-CN" altLang="en-US" sz="3000" dirty="0"/>
              <a:t>。）</a:t>
            </a:r>
            <a:endParaRPr lang="en-US" altLang="zh-CN" sz="3000" dirty="0"/>
          </a:p>
        </p:txBody>
      </p:sp>
      <p:pic>
        <p:nvPicPr>
          <p:cNvPr id="5" name="图片 4">
            <a:extLst>
              <a:ext uri="{FF2B5EF4-FFF2-40B4-BE49-F238E27FC236}">
                <a16:creationId xmlns:a16="http://schemas.microsoft.com/office/drawing/2014/main" id="{09DD6EE0-FFA7-93C3-14E2-2B47B77CC3EB}"/>
              </a:ext>
            </a:extLst>
          </p:cNvPr>
          <p:cNvPicPr>
            <a:picLocks noChangeAspect="1"/>
          </p:cNvPicPr>
          <p:nvPr/>
        </p:nvPicPr>
        <p:blipFill>
          <a:blip r:embed="rId2"/>
          <a:stretch>
            <a:fillRect/>
          </a:stretch>
        </p:blipFill>
        <p:spPr>
          <a:xfrm>
            <a:off x="4685919" y="3813048"/>
            <a:ext cx="6648450" cy="5334000"/>
          </a:xfrm>
          <a:prstGeom prst="rect">
            <a:avLst/>
          </a:prstGeom>
        </p:spPr>
      </p:pic>
      <p:pic>
        <p:nvPicPr>
          <p:cNvPr id="8" name="图片 7">
            <a:extLst>
              <a:ext uri="{FF2B5EF4-FFF2-40B4-BE49-F238E27FC236}">
                <a16:creationId xmlns:a16="http://schemas.microsoft.com/office/drawing/2014/main" id="{541A6C56-0DD5-1FDC-A1B6-0214FB2CA601}"/>
              </a:ext>
            </a:extLst>
          </p:cNvPr>
          <p:cNvPicPr>
            <a:picLocks noChangeAspect="1"/>
          </p:cNvPicPr>
          <p:nvPr/>
        </p:nvPicPr>
        <p:blipFill>
          <a:blip r:embed="rId3"/>
          <a:stretch>
            <a:fillRect/>
          </a:stretch>
        </p:blipFill>
        <p:spPr>
          <a:xfrm>
            <a:off x="12340887" y="3959455"/>
            <a:ext cx="7810500" cy="4210050"/>
          </a:xfrm>
          <a:prstGeom prst="rect">
            <a:avLst/>
          </a:prstGeom>
        </p:spPr>
      </p:pic>
      <p:pic>
        <p:nvPicPr>
          <p:cNvPr id="10" name="图片 9">
            <a:extLst>
              <a:ext uri="{FF2B5EF4-FFF2-40B4-BE49-F238E27FC236}">
                <a16:creationId xmlns:a16="http://schemas.microsoft.com/office/drawing/2014/main" id="{4EDE448B-CADC-291B-7193-2DC615C17E71}"/>
              </a:ext>
            </a:extLst>
          </p:cNvPr>
          <p:cNvPicPr>
            <a:picLocks noChangeAspect="1"/>
          </p:cNvPicPr>
          <p:nvPr/>
        </p:nvPicPr>
        <p:blipFill>
          <a:blip r:embed="rId4"/>
          <a:stretch>
            <a:fillRect/>
          </a:stretch>
        </p:blipFill>
        <p:spPr>
          <a:xfrm>
            <a:off x="14118294" y="12054470"/>
            <a:ext cx="6203044" cy="1661530"/>
          </a:xfrm>
          <a:prstGeom prst="rect">
            <a:avLst/>
          </a:prstGeom>
        </p:spPr>
      </p:pic>
    </p:spTree>
    <p:extLst>
      <p:ext uri="{BB962C8B-B14F-4D97-AF65-F5344CB8AC3E}">
        <p14:creationId xmlns:p14="http://schemas.microsoft.com/office/powerpoint/2010/main" val="22667257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Basic</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Basic</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en-US" altLang="zh-CN" sz="3000" dirty="0"/>
              <a:t>Justify</a:t>
            </a:r>
            <a:r>
              <a:rPr lang="zh-CN" altLang="en-US" sz="3000" dirty="0"/>
              <a:t>的过程中，仍然可能出现决策，例如如果需要</a:t>
            </a:r>
            <a:r>
              <a:rPr lang="en-US" altLang="zh-CN" sz="3000" dirty="0"/>
              <a:t>Justify g=0</a:t>
            </a:r>
            <a:r>
              <a:rPr lang="zh-CN" altLang="en-US" sz="3000" dirty="0"/>
              <a:t>，则必须在</a:t>
            </a:r>
            <a:r>
              <a:rPr lang="en-US" altLang="zh-CN" sz="3000" dirty="0"/>
              <a:t>a=0</a:t>
            </a:r>
            <a:r>
              <a:rPr lang="zh-CN" altLang="en-US" sz="3000" dirty="0"/>
              <a:t>、</a:t>
            </a:r>
            <a:r>
              <a:rPr lang="en-US" altLang="zh-CN" sz="3000" dirty="0"/>
              <a:t>f=0</a:t>
            </a:r>
            <a:r>
              <a:rPr lang="zh-CN" altLang="en-US" sz="3000" dirty="0"/>
              <a:t>中进行决策。</a:t>
            </a:r>
            <a:endParaRPr lang="en-US" altLang="zh-CN" sz="3000" dirty="0"/>
          </a:p>
          <a:p>
            <a:pPr lvl="1" hangingPunct="1">
              <a:lnSpc>
                <a:spcPct val="150000"/>
              </a:lnSpc>
            </a:pPr>
            <a:r>
              <a:rPr lang="zh-CN" altLang="en-US" sz="3000" dirty="0"/>
              <a:t>这可能导致错误决策，例如：</a:t>
            </a:r>
            <a:endParaRPr lang="en-US" altLang="zh-CN" sz="3000" dirty="0"/>
          </a:p>
          <a:p>
            <a:pPr lvl="2" hangingPunct="1">
              <a:lnSpc>
                <a:spcPct val="150000"/>
              </a:lnSpc>
            </a:pPr>
            <a:r>
              <a:rPr lang="en-US" altLang="zh-CN" sz="2400" dirty="0"/>
              <a:t>Justify z=0</a:t>
            </a:r>
          </a:p>
          <a:p>
            <a:pPr lvl="2" hangingPunct="1">
              <a:lnSpc>
                <a:spcPct val="150000"/>
              </a:lnSpc>
            </a:pPr>
            <a:r>
              <a:rPr lang="en-US" altLang="zh-CN" sz="2400" dirty="0"/>
              <a:t>Justify g=0</a:t>
            </a:r>
            <a:r>
              <a:rPr lang="zh-CN" altLang="en-US" sz="2400" dirty="0"/>
              <a:t>且</a:t>
            </a:r>
            <a:r>
              <a:rPr lang="en-US" altLang="zh-CN" sz="2400" dirty="0"/>
              <a:t>h=0</a:t>
            </a:r>
            <a:r>
              <a:rPr lang="zh-CN" altLang="en-US" sz="2400" dirty="0"/>
              <a:t>，以下先考虑</a:t>
            </a:r>
            <a:r>
              <a:rPr lang="en-US" altLang="zh-CN" sz="2400" dirty="0"/>
              <a:t>g=0</a:t>
            </a:r>
          </a:p>
          <a:p>
            <a:pPr lvl="3" hangingPunct="1">
              <a:lnSpc>
                <a:spcPct val="150000"/>
              </a:lnSpc>
            </a:pPr>
            <a:r>
              <a:rPr lang="zh-CN" altLang="en-US" sz="2400" dirty="0"/>
              <a:t>选择了</a:t>
            </a:r>
            <a:r>
              <a:rPr lang="en-US" altLang="zh-CN" sz="2400" dirty="0"/>
              <a:t>f=0</a:t>
            </a:r>
            <a:r>
              <a:rPr lang="zh-CN" altLang="en-US" sz="2400" dirty="0"/>
              <a:t>，则需要</a:t>
            </a:r>
            <a:r>
              <a:rPr lang="en-US" altLang="zh-CN" sz="2400" dirty="0"/>
              <a:t>Justify c=1</a:t>
            </a:r>
          </a:p>
          <a:p>
            <a:pPr lvl="2" hangingPunct="1">
              <a:lnSpc>
                <a:spcPct val="150000"/>
              </a:lnSpc>
            </a:pPr>
            <a:r>
              <a:rPr lang="zh-CN" altLang="en-US" sz="2400" dirty="0"/>
              <a:t>考虑</a:t>
            </a:r>
            <a:r>
              <a:rPr lang="en-US" altLang="zh-CN" sz="2400" dirty="0"/>
              <a:t>h=0</a:t>
            </a:r>
            <a:r>
              <a:rPr lang="zh-CN" altLang="en-US" sz="2400" dirty="0"/>
              <a:t>，则需要</a:t>
            </a:r>
            <a:r>
              <a:rPr lang="en-US" altLang="zh-CN" sz="2400" dirty="0"/>
              <a:t>Justify c=e=b=0</a:t>
            </a:r>
            <a:r>
              <a:rPr lang="zh-CN" altLang="en-US" sz="2400" dirty="0"/>
              <a:t>，矛盾于</a:t>
            </a:r>
            <a:r>
              <a:rPr lang="en-US" altLang="zh-CN" sz="2400" dirty="0"/>
              <a:t>c=1</a:t>
            </a:r>
          </a:p>
          <a:p>
            <a:pPr lvl="2" hangingPunct="1">
              <a:lnSpc>
                <a:spcPct val="150000"/>
              </a:lnSpc>
            </a:pPr>
            <a:r>
              <a:rPr lang="zh-CN" altLang="en-US" sz="2400" dirty="0"/>
              <a:t>因此认为</a:t>
            </a:r>
            <a:r>
              <a:rPr lang="en-US" altLang="zh-CN" sz="2400" dirty="0"/>
              <a:t>f=0</a:t>
            </a:r>
            <a:r>
              <a:rPr lang="zh-CN" altLang="en-US" sz="2400" dirty="0"/>
              <a:t>的选择是错误的</a:t>
            </a:r>
            <a:endParaRPr lang="en-US" altLang="zh-CN" sz="2400" dirty="0"/>
          </a:p>
          <a:p>
            <a:pPr lvl="2" hangingPunct="1">
              <a:lnSpc>
                <a:spcPct val="150000"/>
              </a:lnSpc>
            </a:pPr>
            <a:r>
              <a:rPr lang="zh-CN" altLang="en-US" sz="2400" dirty="0"/>
              <a:t>但如前所言，错误决策也可能作为后续决策的隐藏条件，例如我们现在可以直接确定</a:t>
            </a:r>
            <a:r>
              <a:rPr lang="en-US" altLang="zh-CN" sz="2400" dirty="0"/>
              <a:t>Justify a=0</a:t>
            </a:r>
            <a:r>
              <a:rPr lang="zh-CN" altLang="en-US" sz="2400" dirty="0"/>
              <a:t>了（反而，如果</a:t>
            </a:r>
            <a:r>
              <a:rPr lang="en-US" altLang="zh-CN" sz="2400" dirty="0"/>
              <a:t>f=0</a:t>
            </a:r>
            <a:r>
              <a:rPr lang="zh-CN" altLang="en-US" sz="2400" dirty="0"/>
              <a:t>并不错误，则</a:t>
            </a:r>
            <a:r>
              <a:rPr lang="en-US" altLang="zh-CN" sz="2400" dirty="0"/>
              <a:t>a=0</a:t>
            </a:r>
            <a:r>
              <a:rPr lang="zh-CN" altLang="en-US" sz="2400" dirty="0"/>
              <a:t>仍然需要进一步验证，不能直接确定）</a:t>
            </a:r>
            <a:endParaRPr lang="en-US" altLang="zh-CN" sz="2400" dirty="0"/>
          </a:p>
        </p:txBody>
      </p:sp>
      <p:pic>
        <p:nvPicPr>
          <p:cNvPr id="8" name="图片 7">
            <a:extLst>
              <a:ext uri="{FF2B5EF4-FFF2-40B4-BE49-F238E27FC236}">
                <a16:creationId xmlns:a16="http://schemas.microsoft.com/office/drawing/2014/main" id="{541A6C56-0DD5-1FDC-A1B6-0214FB2CA601}"/>
              </a:ext>
            </a:extLst>
          </p:cNvPr>
          <p:cNvPicPr>
            <a:picLocks noChangeAspect="1"/>
          </p:cNvPicPr>
          <p:nvPr/>
        </p:nvPicPr>
        <p:blipFill rotWithShape="1">
          <a:blip r:embed="rId2"/>
          <a:srcRect t="40993"/>
          <a:stretch/>
        </p:blipFill>
        <p:spPr>
          <a:xfrm>
            <a:off x="8286750" y="9822126"/>
            <a:ext cx="7810500" cy="2484228"/>
          </a:xfrm>
          <a:prstGeom prst="rect">
            <a:avLst/>
          </a:prstGeom>
        </p:spPr>
      </p:pic>
    </p:spTree>
    <p:extLst>
      <p:ext uri="{BB962C8B-B14F-4D97-AF65-F5344CB8AC3E}">
        <p14:creationId xmlns:p14="http://schemas.microsoft.com/office/powerpoint/2010/main" val="297849639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Basic</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3432028"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Basic</a:t>
            </a:r>
            <a:r>
              <a:rPr lang="zh-CN" altLang="en-US" sz="3600" b="1" dirty="0">
                <a:solidFill>
                  <a:srgbClr val="7030A0"/>
                </a:solidFill>
                <a:ea typeface="思源黑体 CN" panose="020B0500000000000000" pitchFamily="34" charset="-122"/>
              </a:rPr>
              <a:t>算法：</a:t>
            </a:r>
          </a:p>
          <a:p>
            <a:pPr lvl="1" hangingPunct="1">
              <a:lnSpc>
                <a:spcPct val="150000"/>
              </a:lnSpc>
            </a:pPr>
            <a:r>
              <a:rPr lang="en-US" altLang="zh-CN" sz="3000" dirty="0"/>
              <a:t>Propagate</a:t>
            </a:r>
            <a:r>
              <a:rPr lang="zh-CN" altLang="en-US" sz="3000" dirty="0"/>
              <a:t>：</a:t>
            </a:r>
            <a:endParaRPr lang="en-US" altLang="zh-CN" sz="3000" dirty="0"/>
          </a:p>
          <a:p>
            <a:pPr lvl="2" hangingPunct="1">
              <a:lnSpc>
                <a:spcPct val="150000"/>
              </a:lnSpc>
            </a:pPr>
            <a:r>
              <a:rPr lang="zh-CN" altLang="en-US" sz="2400" dirty="0"/>
              <a:t>每次沿着当前门的扇出传播一个门</a:t>
            </a:r>
            <a:endParaRPr lang="en-US" altLang="zh-CN" sz="2400" dirty="0"/>
          </a:p>
          <a:p>
            <a:pPr lvl="2" hangingPunct="1">
              <a:lnSpc>
                <a:spcPct val="150000"/>
              </a:lnSpc>
            </a:pPr>
            <a:r>
              <a:rPr lang="zh-CN" altLang="en-US" sz="2400" dirty="0"/>
              <a:t>对于这个门的其他为</a:t>
            </a:r>
            <a:r>
              <a:rPr lang="en-US" altLang="zh-CN" sz="2400" dirty="0"/>
              <a:t>X</a:t>
            </a:r>
            <a:r>
              <a:rPr lang="zh-CN" altLang="en-US" sz="2400" dirty="0"/>
              <a:t>的输出，</a:t>
            </a:r>
            <a:r>
              <a:rPr lang="en-US" altLang="zh-CN" sz="2400" dirty="0"/>
              <a:t>Justify</a:t>
            </a:r>
            <a:r>
              <a:rPr lang="zh-CN" altLang="en-US" sz="2400" dirty="0"/>
              <a:t>它的非控制值</a:t>
            </a:r>
            <a:endParaRPr lang="en-US" altLang="zh-CN" sz="2400" dirty="0"/>
          </a:p>
          <a:p>
            <a:pPr lvl="3" hangingPunct="1">
              <a:lnSpc>
                <a:spcPct val="150000"/>
              </a:lnSpc>
            </a:pPr>
            <a:r>
              <a:rPr lang="zh-CN" altLang="en-US" sz="2400" dirty="0"/>
              <a:t>如果是控制值，则这个门一定不会由于当前门的故障而改变结果，因为结果是由控制值控制住了的。</a:t>
            </a:r>
            <a:endParaRPr lang="en-US" altLang="zh-CN" sz="2400" dirty="0"/>
          </a:p>
          <a:p>
            <a:pPr lvl="2" hangingPunct="1">
              <a:lnSpc>
                <a:spcPct val="150000"/>
              </a:lnSpc>
            </a:pPr>
            <a:r>
              <a:rPr lang="zh-CN" altLang="en-US" sz="2400" dirty="0"/>
              <a:t>如此进行下去，直到达到原始输出</a:t>
            </a:r>
            <a:endParaRPr lang="en-US" altLang="zh-CN" sz="2400" dirty="0"/>
          </a:p>
          <a:p>
            <a:pPr lvl="2" hangingPunct="1">
              <a:lnSpc>
                <a:spcPct val="150000"/>
              </a:lnSpc>
            </a:pPr>
            <a:r>
              <a:rPr lang="zh-CN" altLang="en-US" sz="2400" dirty="0"/>
              <a:t>如果递归途中某个门的所有其他输出都不为</a:t>
            </a:r>
            <a:r>
              <a:rPr lang="en-US" altLang="zh-CN" sz="2400" dirty="0"/>
              <a:t>X</a:t>
            </a:r>
            <a:r>
              <a:rPr lang="zh-CN" altLang="en-US" sz="2400" dirty="0"/>
              <a:t>，回溯</a:t>
            </a:r>
            <a:endParaRPr lang="en-US" altLang="zh-CN" sz="2400" dirty="0">
              <a:solidFill>
                <a:srgbClr val="FF0000"/>
              </a:solidFill>
            </a:endParaRPr>
          </a:p>
        </p:txBody>
      </p:sp>
      <p:pic>
        <p:nvPicPr>
          <p:cNvPr id="5" name="图片 4">
            <a:extLst>
              <a:ext uri="{FF2B5EF4-FFF2-40B4-BE49-F238E27FC236}">
                <a16:creationId xmlns:a16="http://schemas.microsoft.com/office/drawing/2014/main" id="{6806DE24-008E-963E-A31B-C35F9EA1B1D5}"/>
              </a:ext>
            </a:extLst>
          </p:cNvPr>
          <p:cNvPicPr>
            <a:picLocks noChangeAspect="1"/>
          </p:cNvPicPr>
          <p:nvPr/>
        </p:nvPicPr>
        <p:blipFill>
          <a:blip r:embed="rId2"/>
          <a:stretch>
            <a:fillRect/>
          </a:stretch>
        </p:blipFill>
        <p:spPr>
          <a:xfrm>
            <a:off x="14666976" y="3136284"/>
            <a:ext cx="8688471" cy="9750660"/>
          </a:xfrm>
          <a:prstGeom prst="rect">
            <a:avLst/>
          </a:prstGeom>
        </p:spPr>
      </p:pic>
    </p:spTree>
    <p:extLst>
      <p:ext uri="{BB962C8B-B14F-4D97-AF65-F5344CB8AC3E}">
        <p14:creationId xmlns:p14="http://schemas.microsoft.com/office/powerpoint/2010/main" val="25058449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D</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4899399"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D</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目标：</a:t>
                </a:r>
                <a:r>
                  <a:rPr lang="en-US" altLang="zh-CN" sz="3200" b="0" dirty="0"/>
                  <a:t> </a:t>
                </a:r>
                <a:r>
                  <a:rPr lang="zh-CN" altLang="en-US" sz="3200" b="0" dirty="0"/>
                  <a:t>尝试将</a:t>
                </a:r>
                <a14:m>
                  <m:oMath xmlns:m="http://schemas.openxmlformats.org/officeDocument/2006/math">
                    <m:r>
                      <a:rPr lang="en-US" altLang="zh-CN" sz="3200" b="0" i="1" smtClean="0">
                        <a:latin typeface="Cambria Math" panose="02040503050406030204" pitchFamily="18" charset="0"/>
                      </a:rPr>
                      <m:t>𝐷</m:t>
                    </m:r>
                    <m:r>
                      <a:rPr lang="zh-CN" altLang="en-US" sz="3200" i="1">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𝐷</m:t>
                        </m:r>
                      </m:e>
                    </m:acc>
                    <m:r>
                      <a:rPr lang="zh-CN" altLang="en-US" sz="3200" i="1">
                        <a:latin typeface="Cambria Math" panose="02040503050406030204" pitchFamily="18" charset="0"/>
                      </a:rPr>
                      <m:t>等</m:t>
                    </m:r>
                  </m:oMath>
                </a14:m>
                <a:r>
                  <a:rPr lang="zh-CN" altLang="en-US" sz="3000" dirty="0"/>
                  <a:t>故障传播到原始输出</a:t>
                </a:r>
                <a:endParaRPr lang="en-US" altLang="zh-CN" sz="3000" dirty="0"/>
              </a:p>
              <a:p>
                <a:pPr lvl="1" hangingPunct="1">
                  <a:lnSpc>
                    <a:spcPct val="150000"/>
                  </a:lnSpc>
                </a:pPr>
                <a:r>
                  <a:rPr lang="zh-CN" altLang="en-US" sz="3000" dirty="0"/>
                  <a:t>本算法中，</a:t>
                </a:r>
                <a:r>
                  <a:rPr lang="en-US" altLang="zh-CN" sz="3000" dirty="0"/>
                  <a:t> Propagate</a:t>
                </a:r>
                <a:r>
                  <a:rPr lang="zh-CN" altLang="en-US" sz="3000" dirty="0"/>
                  <a:t>的优先级是高于</a:t>
                </a:r>
                <a:r>
                  <a:rPr lang="en-US" altLang="zh-CN" sz="3000" dirty="0"/>
                  <a:t>Justify</a:t>
                </a:r>
                <a:r>
                  <a:rPr lang="zh-CN" altLang="en-US" sz="3000" dirty="0"/>
                  <a:t>的</a:t>
                </a:r>
                <a:endParaRPr lang="en-US" altLang="zh-CN" sz="3000" dirty="0"/>
              </a:p>
              <a:p>
                <a:pPr lvl="1" hangingPunct="1">
                  <a:lnSpc>
                    <a:spcPct val="150000"/>
                  </a:lnSpc>
                </a:pPr>
                <a:r>
                  <a:rPr lang="zh-CN" altLang="en-US" sz="3000" dirty="0"/>
                  <a:t>前沿（</a:t>
                </a:r>
                <a:r>
                  <a:rPr lang="en-US" altLang="zh-CN" sz="3000" dirty="0"/>
                  <a:t>frontier</a:t>
                </a:r>
                <a:r>
                  <a:rPr lang="zh-CN" altLang="en-US" sz="3000" dirty="0"/>
                  <a:t>）：</a:t>
                </a:r>
                <a:endParaRPr lang="en-US" altLang="zh-CN" sz="3000" dirty="0"/>
              </a:p>
              <a:p>
                <a:pPr lvl="2" hangingPunct="1">
                  <a:lnSpc>
                    <a:spcPct val="150000"/>
                  </a:lnSpc>
                </a:pPr>
                <a:r>
                  <a:rPr lang="en-US" altLang="zh-CN" sz="2400" dirty="0"/>
                  <a:t>D-</a:t>
                </a:r>
                <a:r>
                  <a:rPr lang="zh-CN" altLang="en-US" sz="2400" dirty="0"/>
                  <a:t>前沿：输出为</a:t>
                </a:r>
                <a:r>
                  <a:rPr lang="en-US" altLang="zh-CN" sz="2400" dirty="0"/>
                  <a:t>x</a:t>
                </a:r>
                <a:r>
                  <a:rPr lang="zh-CN" altLang="en-US" sz="2400" dirty="0"/>
                  <a:t>，输入包括一个或多个</a:t>
                </a:r>
                <a:r>
                  <a:rPr lang="en-US" altLang="zh-CN" sz="2400" dirty="0"/>
                  <a:t>D</a:t>
                </a:r>
              </a:p>
              <a:p>
                <a:pPr lvl="3" hangingPunct="1">
                  <a:lnSpc>
                    <a:spcPct val="150000"/>
                  </a:lnSpc>
                </a:pPr>
                <a:r>
                  <a:rPr lang="zh-CN" altLang="en-US" sz="2400" dirty="0"/>
                  <a:t>显然，</a:t>
                </a:r>
                <a:r>
                  <a:rPr lang="en-US" altLang="zh-CN" sz="2400" dirty="0"/>
                  <a:t>D-</a:t>
                </a:r>
                <a:r>
                  <a:rPr lang="zh-CN" altLang="en-US" sz="2400" dirty="0"/>
                  <a:t>前沿的各个门的输入，也必须分别包括至少一个</a:t>
                </a:r>
                <a:r>
                  <a:rPr lang="en-US" altLang="zh-CN" sz="2400" dirty="0"/>
                  <a:t>x</a:t>
                </a:r>
                <a:r>
                  <a:rPr lang="zh-CN" altLang="en-US" sz="2400" dirty="0"/>
                  <a:t>（否则它们的输出不可能是</a:t>
                </a:r>
                <a:r>
                  <a:rPr lang="en-US" altLang="zh-CN" sz="2400" dirty="0"/>
                  <a:t>x</a:t>
                </a:r>
                <a:r>
                  <a:rPr lang="zh-CN" altLang="en-US" sz="2400" dirty="0"/>
                  <a:t>）</a:t>
                </a:r>
                <a:endParaRPr lang="en-US" altLang="zh-CN" sz="2400" dirty="0"/>
              </a:p>
              <a:p>
                <a:pPr lvl="3" hangingPunct="1">
                  <a:lnSpc>
                    <a:spcPct val="150000"/>
                  </a:lnSpc>
                </a:pPr>
                <a:r>
                  <a:rPr lang="zh-CN" altLang="en-US" sz="2400" dirty="0"/>
                  <a:t>显然，</a:t>
                </a:r>
                <a:r>
                  <a:rPr lang="en-US" altLang="zh-CN" sz="2400" dirty="0"/>
                  <a:t>D-</a:t>
                </a:r>
                <a:r>
                  <a:rPr lang="zh-CN" altLang="en-US" sz="2400" dirty="0"/>
                  <a:t>前沿由具有故障</a:t>
                </a:r>
                <a:r>
                  <a:rPr lang="en-US" altLang="zh-CN" sz="2400" dirty="0"/>
                  <a:t>f</a:t>
                </a:r>
                <a:r>
                  <a:rPr lang="zh-CN" altLang="en-US" sz="2400" dirty="0"/>
                  <a:t>的线路的后继所有门组成</a:t>
                </a:r>
                <a:endParaRPr lang="en-US" altLang="zh-CN" sz="2400" dirty="0"/>
              </a:p>
              <a:p>
                <a:pPr lvl="3" hangingPunct="1">
                  <a:lnSpc>
                    <a:spcPct val="150000"/>
                  </a:lnSpc>
                </a:pPr>
                <a:r>
                  <a:rPr lang="zh-CN" altLang="en-US" sz="2400" dirty="0"/>
                  <a:t>如果一个电路图中没有哪个门属于</a:t>
                </a:r>
                <a:r>
                  <a:rPr lang="en-US" altLang="zh-CN" sz="2400" dirty="0"/>
                  <a:t>D-</a:t>
                </a:r>
                <a:r>
                  <a:rPr lang="zh-CN" altLang="en-US" sz="2400" dirty="0"/>
                  <a:t>前沿，那么即便有故障也是无法检测到的（例如</a:t>
                </a:r>
                <a:r>
                  <a:rPr lang="en-US" altLang="zh-CN" sz="2400" dirty="0"/>
                  <a:t>a</a:t>
                </a:r>
                <a:r>
                  <a:rPr lang="zh-CN" altLang="en-US" sz="2400" dirty="0"/>
                  <a:t>图中最下面一条线路设置成</a:t>
                </a:r>
                <a:r>
                  <a:rPr lang="en-US" altLang="zh-CN" sz="2400" dirty="0"/>
                  <a:t>0</a:t>
                </a:r>
                <a:r>
                  <a:rPr lang="zh-CN" altLang="en-US" sz="2400" dirty="0"/>
                  <a:t>的情况，这会导致</a:t>
                </a:r>
                <a:r>
                  <a:rPr lang="en-US" altLang="zh-CN" sz="2400" dirty="0"/>
                  <a:t>a</a:t>
                </a:r>
                <a:r>
                  <a:rPr lang="zh-CN" altLang="en-US" sz="2400" dirty="0"/>
                  <a:t>门输出不为</a:t>
                </a:r>
                <a:r>
                  <a:rPr lang="en-US" altLang="zh-CN" sz="2400" dirty="0"/>
                  <a:t>x</a:t>
                </a:r>
                <a:r>
                  <a:rPr lang="zh-CN" altLang="en-US" sz="2400" dirty="0"/>
                  <a:t>，因此不属于</a:t>
                </a:r>
                <a:r>
                  <a:rPr lang="en-US" altLang="zh-CN" sz="2400" dirty="0"/>
                  <a:t>D-</a:t>
                </a:r>
                <a:r>
                  <a:rPr lang="zh-CN" altLang="en-US" sz="2400" dirty="0"/>
                  <a:t>前沿）</a:t>
                </a:r>
                <a:endParaRPr lang="en-US" altLang="zh-CN" sz="2400" dirty="0"/>
              </a:p>
              <a:p>
                <a:pPr lvl="2" hangingPunct="1">
                  <a:lnSpc>
                    <a:spcPct val="150000"/>
                  </a:lnSpc>
                </a:pPr>
                <a:r>
                  <a:rPr lang="en-US" altLang="zh-CN" sz="2400" dirty="0"/>
                  <a:t>J-</a:t>
                </a:r>
                <a:r>
                  <a:rPr lang="zh-CN" altLang="en-US" sz="2400" dirty="0"/>
                  <a:t>前沿：输出为五值代数中的任意一个，但输入还没有得到</a:t>
                </a:r>
                <a:r>
                  <a:rPr lang="en-US" altLang="zh-CN" sz="2400" dirty="0"/>
                  <a:t>Justify</a:t>
                </a:r>
                <a:r>
                  <a:rPr lang="zh-CN" altLang="en-US" sz="2400" dirty="0"/>
                  <a:t>的门的集合。为避免冲突发生，这些门必须得到</a:t>
                </a:r>
                <a:r>
                  <a:rPr lang="en-US" altLang="zh-CN" sz="2400" dirty="0"/>
                  <a:t>Justify</a:t>
                </a:r>
                <a:r>
                  <a:rPr lang="zh-CN" altLang="en-US" sz="2400" dirty="0"/>
                  <a:t>。</a:t>
                </a:r>
                <a:endParaRPr lang="en-US" altLang="zh-CN" sz="2400" dirty="0"/>
              </a:p>
              <a:p>
                <a:pPr lvl="2" hangingPunct="1">
                  <a:lnSpc>
                    <a:spcPct val="150000"/>
                  </a:lnSpc>
                </a:pPr>
                <a:endParaRPr lang="en-US" altLang="zh-CN" sz="2400" dirty="0"/>
              </a:p>
              <a:p>
                <a:pPr lvl="2" hangingPunct="1">
                  <a:lnSpc>
                    <a:spcPct val="150000"/>
                  </a:lnSpc>
                </a:pPr>
                <a:endParaRPr lang="en-US" altLang="zh-CN" sz="2400" dirty="0"/>
              </a:p>
              <a:p>
                <a:pPr lvl="2" hangingPunct="1">
                  <a:lnSpc>
                    <a:spcPct val="150000"/>
                  </a:lnSpc>
                </a:pP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14899399" cy="10168979"/>
              </a:xfrm>
              <a:prstGeom prst="rect">
                <a:avLst/>
              </a:prstGeom>
              <a:blipFill>
                <a:blip r:embed="rId2"/>
                <a:stretch>
                  <a:fillRect l="-1555" t="-180" r="-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37C8926-E34A-8CD2-ED89-B08C43195747}"/>
              </a:ext>
            </a:extLst>
          </p:cNvPr>
          <p:cNvPicPr>
            <a:picLocks noChangeAspect="1"/>
          </p:cNvPicPr>
          <p:nvPr/>
        </p:nvPicPr>
        <p:blipFill>
          <a:blip r:embed="rId3"/>
          <a:stretch>
            <a:fillRect/>
          </a:stretch>
        </p:blipFill>
        <p:spPr>
          <a:xfrm>
            <a:off x="16134347" y="3576136"/>
            <a:ext cx="6105525" cy="6010275"/>
          </a:xfrm>
          <a:prstGeom prst="rect">
            <a:avLst/>
          </a:prstGeom>
        </p:spPr>
      </p:pic>
      <p:pic>
        <p:nvPicPr>
          <p:cNvPr id="8" name="图片 7">
            <a:extLst>
              <a:ext uri="{FF2B5EF4-FFF2-40B4-BE49-F238E27FC236}">
                <a16:creationId xmlns:a16="http://schemas.microsoft.com/office/drawing/2014/main" id="{6515A1D5-B43F-3DF3-5D8A-AAA4E031250C}"/>
              </a:ext>
            </a:extLst>
          </p:cNvPr>
          <p:cNvPicPr>
            <a:picLocks noChangeAspect="1"/>
          </p:cNvPicPr>
          <p:nvPr/>
        </p:nvPicPr>
        <p:blipFill>
          <a:blip r:embed="rId4"/>
          <a:stretch>
            <a:fillRect/>
          </a:stretch>
        </p:blipFill>
        <p:spPr>
          <a:xfrm>
            <a:off x="16690043" y="9862401"/>
            <a:ext cx="5076825" cy="2971800"/>
          </a:xfrm>
          <a:prstGeom prst="rect">
            <a:avLst/>
          </a:prstGeom>
        </p:spPr>
      </p:pic>
    </p:spTree>
    <p:extLst>
      <p:ext uri="{BB962C8B-B14F-4D97-AF65-F5344CB8AC3E}">
        <p14:creationId xmlns:p14="http://schemas.microsoft.com/office/powerpoint/2010/main" val="278690905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D</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203947"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D</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流程：</a:t>
            </a:r>
            <a:endParaRPr lang="en-US" altLang="zh-CN" sz="3000" dirty="0"/>
          </a:p>
          <a:p>
            <a:pPr lvl="2" hangingPunct="1">
              <a:lnSpc>
                <a:spcPct val="150000"/>
              </a:lnSpc>
            </a:pPr>
            <a:r>
              <a:rPr lang="zh-CN" altLang="en-US" sz="2400" dirty="0"/>
              <a:t>把</a:t>
            </a:r>
            <a:r>
              <a:rPr lang="en-US" altLang="zh-CN" sz="2400" dirty="0"/>
              <a:t>D-</a:t>
            </a:r>
            <a:r>
              <a:rPr lang="zh-CN" altLang="en-US" sz="2400" dirty="0"/>
              <a:t>前沿传播到原始输出（如右图则是沿着</a:t>
            </a:r>
            <a:r>
              <a:rPr lang="en-US" altLang="zh-CN" sz="2400" dirty="0"/>
              <a:t>a</a:t>
            </a:r>
            <a:r>
              <a:rPr lang="zh-CN" altLang="en-US" sz="2400" dirty="0"/>
              <a:t>、</a:t>
            </a:r>
            <a:r>
              <a:rPr lang="en-US" altLang="zh-CN" sz="2400" dirty="0"/>
              <a:t>b</a:t>
            </a:r>
            <a:r>
              <a:rPr lang="zh-CN" altLang="en-US" sz="2400" dirty="0"/>
              <a:t>传播到</a:t>
            </a:r>
            <a:r>
              <a:rPr lang="en-US" altLang="zh-CN" sz="2400" dirty="0"/>
              <a:t>c</a:t>
            </a:r>
            <a:r>
              <a:rPr lang="zh-CN" altLang="en-US" sz="2400" dirty="0"/>
              <a:t>）。这些门都是</a:t>
            </a:r>
            <a:r>
              <a:rPr lang="en-US" altLang="zh-CN" sz="2400" dirty="0"/>
              <a:t>D-</a:t>
            </a:r>
            <a:r>
              <a:rPr lang="zh-CN" altLang="en-US" sz="2400" dirty="0"/>
              <a:t>前沿。</a:t>
            </a:r>
            <a:endParaRPr lang="en-US" altLang="zh-CN" sz="2400" dirty="0"/>
          </a:p>
          <a:p>
            <a:pPr lvl="2" hangingPunct="1">
              <a:lnSpc>
                <a:spcPct val="150000"/>
              </a:lnSpc>
            </a:pPr>
            <a:r>
              <a:rPr lang="zh-CN" altLang="en-US" sz="2400" dirty="0"/>
              <a:t>每传播一个门，这个门的其他输入门（即“侧门”，如</a:t>
            </a:r>
            <a:r>
              <a:rPr lang="en-US" altLang="zh-CN" sz="2400" dirty="0"/>
              <a:t>D</a:t>
            </a:r>
            <a:r>
              <a:rPr lang="zh-CN" altLang="en-US" sz="2400" dirty="0"/>
              <a:t>和</a:t>
            </a:r>
            <a:r>
              <a:rPr lang="en-US" altLang="zh-CN" sz="2400" dirty="0"/>
              <a:t>x</a:t>
            </a:r>
            <a:r>
              <a:rPr lang="zh-CN" altLang="en-US" sz="2400" dirty="0"/>
              <a:t>之于</a:t>
            </a:r>
            <a:r>
              <a:rPr lang="en-US" altLang="zh-CN" sz="2400" dirty="0"/>
              <a:t>a</a:t>
            </a:r>
            <a:r>
              <a:rPr lang="zh-CN" altLang="en-US" sz="2400" dirty="0"/>
              <a:t>、</a:t>
            </a:r>
            <a:r>
              <a:rPr lang="en-US" altLang="zh-CN" sz="2400" dirty="0"/>
              <a:t>a</a:t>
            </a:r>
            <a:r>
              <a:rPr lang="zh-CN" altLang="en-US" sz="2400" dirty="0"/>
              <a:t>和</a:t>
            </a:r>
            <a:r>
              <a:rPr lang="en-US" altLang="zh-CN" sz="2400" dirty="0"/>
              <a:t>y</a:t>
            </a:r>
            <a:r>
              <a:rPr lang="zh-CN" altLang="en-US" sz="2400" dirty="0"/>
              <a:t>之于</a:t>
            </a:r>
            <a:r>
              <a:rPr lang="en-US" altLang="zh-CN" sz="2400" dirty="0"/>
              <a:t>y</a:t>
            </a:r>
            <a:r>
              <a:rPr lang="zh-CN" altLang="en-US" sz="2400" dirty="0"/>
              <a:t>、</a:t>
            </a:r>
            <a:r>
              <a:rPr lang="en-US" altLang="zh-CN" sz="2400" dirty="0"/>
              <a:t>b</a:t>
            </a:r>
            <a:r>
              <a:rPr lang="zh-CN" altLang="en-US" sz="2400" dirty="0"/>
              <a:t>和</a:t>
            </a:r>
            <a:r>
              <a:rPr lang="en-US" altLang="zh-CN" sz="2400" dirty="0"/>
              <a:t>z</a:t>
            </a:r>
            <a:r>
              <a:rPr lang="zh-CN" altLang="en-US" sz="2400" dirty="0"/>
              <a:t>之于</a:t>
            </a:r>
            <a:r>
              <a:rPr lang="en-US" altLang="zh-CN" sz="2400" dirty="0"/>
              <a:t>c</a:t>
            </a:r>
            <a:r>
              <a:rPr lang="zh-CN" altLang="en-US" sz="2400" dirty="0"/>
              <a:t>）都应当视为</a:t>
            </a:r>
            <a:r>
              <a:rPr lang="en-US" altLang="zh-CN" sz="2400" dirty="0"/>
              <a:t>J-</a:t>
            </a:r>
            <a:r>
              <a:rPr lang="zh-CN" altLang="en-US" sz="2400" dirty="0"/>
              <a:t>前沿。在</a:t>
            </a:r>
            <a:r>
              <a:rPr lang="en-US" altLang="zh-CN" sz="2400" dirty="0"/>
              <a:t>D-</a:t>
            </a:r>
            <a:r>
              <a:rPr lang="zh-CN" altLang="en-US" sz="2400" dirty="0"/>
              <a:t>前沿传播到原始输出后，这些</a:t>
            </a:r>
            <a:r>
              <a:rPr lang="en-US" altLang="zh-CN" sz="2400" dirty="0"/>
              <a:t>J-</a:t>
            </a:r>
            <a:r>
              <a:rPr lang="zh-CN" altLang="en-US" sz="2400" dirty="0"/>
              <a:t>前沿中的门都应该被按顺序</a:t>
            </a:r>
            <a:r>
              <a:rPr lang="en-US" altLang="zh-CN" sz="2400" dirty="0"/>
              <a:t>Justify</a:t>
            </a:r>
            <a:r>
              <a:rPr lang="zh-CN" altLang="en-US" sz="2400" dirty="0"/>
              <a:t>。</a:t>
            </a:r>
            <a:endParaRPr lang="en-US" altLang="zh-CN" sz="2400" dirty="0"/>
          </a:p>
          <a:p>
            <a:pPr lvl="2" hangingPunct="1">
              <a:lnSpc>
                <a:spcPct val="150000"/>
              </a:lnSpc>
            </a:pPr>
            <a:r>
              <a:rPr lang="en-US" altLang="zh-CN" sz="2400" dirty="0"/>
              <a:t>Justify</a:t>
            </a:r>
            <a:r>
              <a:rPr lang="zh-CN" altLang="en-US" sz="2400" dirty="0"/>
              <a:t>时，一旦出现冲突，仍然需要进行回溯。</a:t>
            </a:r>
            <a:endParaRPr lang="en-US" altLang="zh-CN" sz="2400" dirty="0"/>
          </a:p>
          <a:p>
            <a:pPr lvl="2" hangingPunct="1">
              <a:lnSpc>
                <a:spcPct val="150000"/>
              </a:lnSpc>
            </a:pPr>
            <a:r>
              <a:rPr lang="zh-CN" altLang="en-US" sz="2400" dirty="0"/>
              <a:t>需要注意的是，有的情况下</a:t>
            </a:r>
            <a:r>
              <a:rPr lang="en-US" altLang="zh-CN" sz="2400" dirty="0"/>
              <a:t>Justify</a:t>
            </a:r>
            <a:r>
              <a:rPr lang="zh-CN" altLang="en-US" sz="2400" dirty="0"/>
              <a:t>显然不能进行，例如同时</a:t>
            </a:r>
            <a:r>
              <a:rPr lang="en-US" altLang="zh-CN" sz="2400" dirty="0"/>
              <a:t>Justify a=1</a:t>
            </a:r>
            <a:r>
              <a:rPr lang="zh-CN" altLang="en-US" sz="2400" dirty="0"/>
              <a:t>和</a:t>
            </a:r>
            <a:r>
              <a:rPr lang="en-US" altLang="zh-CN" sz="2400" dirty="0"/>
              <a:t>b=0</a:t>
            </a:r>
            <a:r>
              <a:rPr lang="zh-CN" altLang="en-US" sz="2400" dirty="0"/>
              <a:t>的情况。这种显然的冲突如果能够通过智能的手段提前回避掉，就能很大程度上提升算法效率。</a:t>
            </a:r>
            <a:endParaRPr lang="en-US" altLang="zh-CN" sz="2400" dirty="0"/>
          </a:p>
        </p:txBody>
      </p:sp>
      <p:pic>
        <p:nvPicPr>
          <p:cNvPr id="6" name="图片 5">
            <a:extLst>
              <a:ext uri="{FF2B5EF4-FFF2-40B4-BE49-F238E27FC236}">
                <a16:creationId xmlns:a16="http://schemas.microsoft.com/office/drawing/2014/main" id="{30B931D4-D9C6-8B7E-0B31-F9DB72B4FCF1}"/>
              </a:ext>
            </a:extLst>
          </p:cNvPr>
          <p:cNvPicPr>
            <a:picLocks noChangeAspect="1"/>
          </p:cNvPicPr>
          <p:nvPr/>
        </p:nvPicPr>
        <p:blipFill>
          <a:blip r:embed="rId2"/>
          <a:stretch>
            <a:fillRect/>
          </a:stretch>
        </p:blipFill>
        <p:spPr>
          <a:xfrm>
            <a:off x="8739187" y="8585816"/>
            <a:ext cx="6905625" cy="4524375"/>
          </a:xfrm>
          <a:prstGeom prst="rect">
            <a:avLst/>
          </a:prstGeom>
        </p:spPr>
      </p:pic>
    </p:spTree>
    <p:extLst>
      <p:ext uri="{BB962C8B-B14F-4D97-AF65-F5344CB8AC3E}">
        <p14:creationId xmlns:p14="http://schemas.microsoft.com/office/powerpoint/2010/main" val="7028905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D</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893173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D</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流程：</a:t>
            </a:r>
            <a:endParaRPr lang="en-US" altLang="zh-CN" sz="3000" dirty="0"/>
          </a:p>
          <a:p>
            <a:pPr lvl="2" hangingPunct="1">
              <a:lnSpc>
                <a:spcPct val="150000"/>
              </a:lnSpc>
            </a:pPr>
            <a:r>
              <a:rPr lang="zh-CN" altLang="en-US" sz="2400" dirty="0"/>
              <a:t>把</a:t>
            </a:r>
            <a:r>
              <a:rPr lang="en-US" altLang="zh-CN" sz="2400" dirty="0"/>
              <a:t>D-</a:t>
            </a:r>
            <a:r>
              <a:rPr lang="zh-CN" altLang="en-US" sz="2400" dirty="0"/>
              <a:t>前沿传播到原始输出（如右图则是沿着</a:t>
            </a:r>
            <a:r>
              <a:rPr lang="en-US" altLang="zh-CN" sz="2400" dirty="0"/>
              <a:t>a</a:t>
            </a:r>
            <a:r>
              <a:rPr lang="zh-CN" altLang="en-US" sz="2400" dirty="0"/>
              <a:t>、</a:t>
            </a:r>
            <a:r>
              <a:rPr lang="en-US" altLang="zh-CN" sz="2400" dirty="0"/>
              <a:t>b</a:t>
            </a:r>
            <a:r>
              <a:rPr lang="zh-CN" altLang="en-US" sz="2400" dirty="0"/>
              <a:t>传播到</a:t>
            </a:r>
            <a:r>
              <a:rPr lang="en-US" altLang="zh-CN" sz="2400" dirty="0"/>
              <a:t>c</a:t>
            </a:r>
            <a:r>
              <a:rPr lang="zh-CN" altLang="en-US" sz="2400" dirty="0"/>
              <a:t>）。这些门都是</a:t>
            </a:r>
            <a:r>
              <a:rPr lang="en-US" altLang="zh-CN" sz="2400" dirty="0"/>
              <a:t>D-</a:t>
            </a:r>
            <a:r>
              <a:rPr lang="zh-CN" altLang="en-US" sz="2400" dirty="0"/>
              <a:t>前沿。</a:t>
            </a:r>
            <a:endParaRPr lang="en-US" altLang="zh-CN" sz="2400" dirty="0"/>
          </a:p>
          <a:p>
            <a:pPr lvl="2" hangingPunct="1">
              <a:lnSpc>
                <a:spcPct val="150000"/>
              </a:lnSpc>
            </a:pPr>
            <a:r>
              <a:rPr lang="zh-CN" altLang="en-US" sz="2400" dirty="0"/>
              <a:t>每传播一个门，这个门的其他输入门（即“侧门”，如</a:t>
            </a:r>
            <a:r>
              <a:rPr lang="en-US" altLang="zh-CN" sz="2400" dirty="0"/>
              <a:t>D</a:t>
            </a:r>
            <a:r>
              <a:rPr lang="zh-CN" altLang="en-US" sz="2400" dirty="0"/>
              <a:t>和</a:t>
            </a:r>
            <a:r>
              <a:rPr lang="en-US" altLang="zh-CN" sz="2400" dirty="0"/>
              <a:t>x</a:t>
            </a:r>
            <a:r>
              <a:rPr lang="zh-CN" altLang="en-US" sz="2400" dirty="0"/>
              <a:t>之于</a:t>
            </a:r>
            <a:r>
              <a:rPr lang="en-US" altLang="zh-CN" sz="2400" dirty="0"/>
              <a:t>a</a:t>
            </a:r>
            <a:r>
              <a:rPr lang="zh-CN" altLang="en-US" sz="2400" dirty="0"/>
              <a:t>、</a:t>
            </a:r>
            <a:r>
              <a:rPr lang="en-US" altLang="zh-CN" sz="2400" dirty="0"/>
              <a:t>a</a:t>
            </a:r>
            <a:r>
              <a:rPr lang="zh-CN" altLang="en-US" sz="2400" dirty="0"/>
              <a:t>和</a:t>
            </a:r>
            <a:r>
              <a:rPr lang="en-US" altLang="zh-CN" sz="2400" dirty="0"/>
              <a:t>y</a:t>
            </a:r>
            <a:r>
              <a:rPr lang="zh-CN" altLang="en-US" sz="2400" dirty="0"/>
              <a:t>之于</a:t>
            </a:r>
            <a:r>
              <a:rPr lang="en-US" altLang="zh-CN" sz="2400" dirty="0"/>
              <a:t>y</a:t>
            </a:r>
            <a:r>
              <a:rPr lang="zh-CN" altLang="en-US" sz="2400" dirty="0"/>
              <a:t>、</a:t>
            </a:r>
            <a:r>
              <a:rPr lang="en-US" altLang="zh-CN" sz="2400" dirty="0"/>
              <a:t>b</a:t>
            </a:r>
            <a:r>
              <a:rPr lang="zh-CN" altLang="en-US" sz="2400" dirty="0"/>
              <a:t>和</a:t>
            </a:r>
            <a:r>
              <a:rPr lang="en-US" altLang="zh-CN" sz="2400" dirty="0"/>
              <a:t>z</a:t>
            </a:r>
            <a:r>
              <a:rPr lang="zh-CN" altLang="en-US" sz="2400" dirty="0"/>
              <a:t>之于</a:t>
            </a:r>
            <a:r>
              <a:rPr lang="en-US" altLang="zh-CN" sz="2400" dirty="0"/>
              <a:t>c</a:t>
            </a:r>
            <a:r>
              <a:rPr lang="zh-CN" altLang="en-US" sz="2400" dirty="0"/>
              <a:t>）都应当视为</a:t>
            </a:r>
            <a:r>
              <a:rPr lang="en-US" altLang="zh-CN" sz="2400" dirty="0"/>
              <a:t>J-</a:t>
            </a:r>
            <a:r>
              <a:rPr lang="zh-CN" altLang="en-US" sz="2400" dirty="0"/>
              <a:t>前沿。在</a:t>
            </a:r>
            <a:r>
              <a:rPr lang="en-US" altLang="zh-CN" sz="2400" dirty="0"/>
              <a:t>D-</a:t>
            </a:r>
            <a:r>
              <a:rPr lang="zh-CN" altLang="en-US" sz="2400" dirty="0"/>
              <a:t>前沿传播到原始输出后，这些</a:t>
            </a:r>
            <a:r>
              <a:rPr lang="en-US" altLang="zh-CN" sz="2400" dirty="0"/>
              <a:t>J-</a:t>
            </a:r>
            <a:r>
              <a:rPr lang="zh-CN" altLang="en-US" sz="2400" dirty="0"/>
              <a:t>前沿中的门都应该被按顺序</a:t>
            </a:r>
            <a:r>
              <a:rPr lang="en-US" altLang="zh-CN" sz="2400" dirty="0"/>
              <a:t>Justify</a:t>
            </a:r>
            <a:r>
              <a:rPr lang="zh-CN" altLang="en-US" sz="2400" dirty="0"/>
              <a:t>。</a:t>
            </a:r>
            <a:endParaRPr lang="en-US" altLang="zh-CN" sz="2400" dirty="0"/>
          </a:p>
          <a:p>
            <a:pPr lvl="2" hangingPunct="1">
              <a:lnSpc>
                <a:spcPct val="150000"/>
              </a:lnSpc>
            </a:pPr>
            <a:r>
              <a:rPr lang="en-US" altLang="zh-CN" sz="2400" dirty="0"/>
              <a:t>Justify</a:t>
            </a:r>
            <a:r>
              <a:rPr lang="zh-CN" altLang="en-US" sz="2400" dirty="0"/>
              <a:t>时，一旦出现冲突，仍然需要进行回溯。</a:t>
            </a:r>
            <a:endParaRPr lang="en-US" altLang="zh-CN" sz="2400" dirty="0"/>
          </a:p>
          <a:p>
            <a:pPr lvl="2" hangingPunct="1">
              <a:lnSpc>
                <a:spcPct val="150000"/>
              </a:lnSpc>
            </a:pPr>
            <a:r>
              <a:rPr lang="zh-CN" altLang="en-US" sz="2400" dirty="0"/>
              <a:t>需要注意的是，有的情况下</a:t>
            </a:r>
            <a:r>
              <a:rPr lang="en-US" altLang="zh-CN" sz="2400" dirty="0"/>
              <a:t>Justify</a:t>
            </a:r>
            <a:r>
              <a:rPr lang="zh-CN" altLang="en-US" sz="2400" dirty="0"/>
              <a:t>显然不能进行，例如同时</a:t>
            </a:r>
            <a:r>
              <a:rPr lang="en-US" altLang="zh-CN" sz="2400" dirty="0"/>
              <a:t>Justify a=1</a:t>
            </a:r>
            <a:r>
              <a:rPr lang="zh-CN" altLang="en-US" sz="2400" dirty="0"/>
              <a:t>和</a:t>
            </a:r>
            <a:r>
              <a:rPr lang="en-US" altLang="zh-CN" sz="2400" dirty="0"/>
              <a:t>b=0</a:t>
            </a:r>
            <a:r>
              <a:rPr lang="zh-CN" altLang="en-US" sz="2400" dirty="0"/>
              <a:t>的情况。这种显然的冲突如果能够通过智能的手段提前回避掉，就能很大程度上提升算法效率。</a:t>
            </a:r>
            <a:endParaRPr lang="en-US" altLang="zh-CN" sz="2400" dirty="0"/>
          </a:p>
        </p:txBody>
      </p:sp>
      <p:pic>
        <p:nvPicPr>
          <p:cNvPr id="5" name="图片 4">
            <a:extLst>
              <a:ext uri="{FF2B5EF4-FFF2-40B4-BE49-F238E27FC236}">
                <a16:creationId xmlns:a16="http://schemas.microsoft.com/office/drawing/2014/main" id="{7F2C6894-C135-7B7D-BB75-03A983C63798}"/>
              </a:ext>
            </a:extLst>
          </p:cNvPr>
          <p:cNvPicPr>
            <a:picLocks noChangeAspect="1"/>
          </p:cNvPicPr>
          <p:nvPr/>
        </p:nvPicPr>
        <p:blipFill>
          <a:blip r:embed="rId2"/>
          <a:stretch>
            <a:fillRect/>
          </a:stretch>
        </p:blipFill>
        <p:spPr>
          <a:xfrm>
            <a:off x="11780169" y="5174989"/>
            <a:ext cx="8517105" cy="8304390"/>
          </a:xfrm>
          <a:prstGeom prst="rect">
            <a:avLst/>
          </a:prstGeom>
        </p:spPr>
      </p:pic>
      <p:pic>
        <p:nvPicPr>
          <p:cNvPr id="8" name="图片 7">
            <a:extLst>
              <a:ext uri="{FF2B5EF4-FFF2-40B4-BE49-F238E27FC236}">
                <a16:creationId xmlns:a16="http://schemas.microsoft.com/office/drawing/2014/main" id="{BD02B254-B69A-EFF4-082D-6E4A1FD901D0}"/>
              </a:ext>
            </a:extLst>
          </p:cNvPr>
          <p:cNvPicPr>
            <a:picLocks noChangeAspect="1"/>
          </p:cNvPicPr>
          <p:nvPr/>
        </p:nvPicPr>
        <p:blipFill>
          <a:blip r:embed="rId3"/>
          <a:stretch>
            <a:fillRect/>
          </a:stretch>
        </p:blipFill>
        <p:spPr>
          <a:xfrm>
            <a:off x="11793454" y="2041107"/>
            <a:ext cx="7248490" cy="3337009"/>
          </a:xfrm>
          <a:prstGeom prst="rect">
            <a:avLst/>
          </a:prstGeom>
        </p:spPr>
      </p:pic>
    </p:spTree>
    <p:extLst>
      <p:ext uri="{BB962C8B-B14F-4D97-AF65-F5344CB8AC3E}">
        <p14:creationId xmlns:p14="http://schemas.microsoft.com/office/powerpoint/2010/main" val="15404346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D</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04302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D</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示例：电路如下图所示，故障为</a:t>
                </a:r>
                <a:r>
                  <a:rPr lang="en-US" altLang="zh-CN" sz="3000" dirty="0"/>
                  <a:t>f=0</a:t>
                </a:r>
                <a:r>
                  <a:rPr lang="zh-CN" altLang="en-US" sz="3000" dirty="0"/>
                  <a:t>。</a:t>
                </a:r>
                <a:r>
                  <a:rPr lang="en-US" altLang="zh-CN" sz="3000" dirty="0"/>
                  <a:t>D</a:t>
                </a:r>
                <a:r>
                  <a:rPr lang="zh-CN" altLang="en-US" sz="3000" dirty="0"/>
                  <a:t>算法执行流程为：</a:t>
                </a:r>
                <a:endParaRPr lang="en-US" altLang="zh-CN" sz="3000" dirty="0"/>
              </a:p>
              <a:p>
                <a:pPr lvl="2" hangingPunct="1">
                  <a:lnSpc>
                    <a:spcPct val="150000"/>
                  </a:lnSpc>
                </a:pPr>
                <a:r>
                  <a:rPr lang="zh-CN" altLang="en-US" sz="2400" dirty="0"/>
                  <a:t>设</a:t>
                </a:r>
                <a:r>
                  <a:rPr lang="en-US" altLang="zh-CN" sz="2400" dirty="0"/>
                  <a:t>f=D</a:t>
                </a:r>
                <a:r>
                  <a:rPr lang="zh-CN" altLang="en-US" sz="2400" dirty="0"/>
                  <a:t>，将</a:t>
                </a:r>
                <a:r>
                  <a:rPr lang="en-US" altLang="zh-CN" sz="2400" dirty="0"/>
                  <a:t>f</a:t>
                </a:r>
                <a:r>
                  <a:rPr lang="zh-CN" altLang="en-US" sz="2400" dirty="0"/>
                  <a:t>传播到</a:t>
                </a:r>
                <a:r>
                  <a:rPr lang="en-US" altLang="zh-CN" sz="2400" dirty="0"/>
                  <a:t>z</a:t>
                </a:r>
                <a:r>
                  <a:rPr lang="zh-CN" altLang="en-US" sz="2400" dirty="0"/>
                  <a:t>，并在</a:t>
                </a:r>
                <a:r>
                  <a:rPr lang="en-US" altLang="zh-CN" sz="2400" dirty="0"/>
                  <a:t>J-</a:t>
                </a:r>
                <a:r>
                  <a:rPr lang="zh-CN" altLang="en-US" sz="2400" dirty="0"/>
                  <a:t>前沿中按顺序放置</a:t>
                </a:r>
                <a:r>
                  <a:rPr lang="en-US" altLang="zh-CN" sz="2400" dirty="0"/>
                  <a:t>a=1</a:t>
                </a:r>
                <a:r>
                  <a:rPr lang="zh-CN" altLang="en-US" sz="2400" dirty="0"/>
                  <a:t>、</a:t>
                </a:r>
                <a:r>
                  <a:rPr lang="en-US" altLang="zh-CN" sz="2400" dirty="0"/>
                  <a:t>h=0</a:t>
                </a:r>
                <a:r>
                  <a:rPr lang="zh-CN" altLang="en-US" sz="2400" dirty="0"/>
                  <a:t>（赋值原理等同于</a:t>
                </a:r>
                <a:r>
                  <a:rPr lang="en-US" altLang="zh-CN" sz="2400" dirty="0"/>
                  <a:t>Basic</a:t>
                </a:r>
                <a:r>
                  <a:rPr lang="zh-CN" altLang="en-US" sz="2400" dirty="0"/>
                  <a:t>算法，即直接赋非控制值）</a:t>
                </a:r>
                <a:endParaRPr lang="en-US" altLang="zh-CN" sz="2400" dirty="0"/>
              </a:p>
              <a:p>
                <a:pPr lvl="2" hangingPunct="1">
                  <a:lnSpc>
                    <a:spcPct val="150000"/>
                  </a:lnSpc>
                </a:pPr>
                <a:r>
                  <a:rPr lang="zh-CN" altLang="en-US" sz="2400" dirty="0"/>
                  <a:t>传播到</a:t>
                </a:r>
                <a:r>
                  <a:rPr lang="en-US" altLang="zh-CN" sz="2400" dirty="0"/>
                  <a:t>z</a:t>
                </a:r>
                <a:r>
                  <a:rPr lang="zh-CN" altLang="en-US" sz="2400" dirty="0"/>
                  <a:t>后，</a:t>
                </a:r>
                <a:r>
                  <a:rPr lang="en-US" altLang="zh-CN" sz="2400" dirty="0"/>
                  <a:t>Justify</a:t>
                </a:r>
                <a:r>
                  <a:rPr lang="zh-CN" altLang="en-US" sz="2400" dirty="0"/>
                  <a:t>：</a:t>
                </a:r>
                <a:endParaRPr lang="en-US" altLang="zh-CN" sz="2400" dirty="0"/>
              </a:p>
              <a:p>
                <a:pPr lvl="3" hangingPunct="1">
                  <a:lnSpc>
                    <a:spcPct val="150000"/>
                  </a:lnSpc>
                </a:pPr>
                <a:r>
                  <a:rPr lang="en-US" altLang="zh-CN" sz="2400" dirty="0"/>
                  <a:t>a=1</a:t>
                </a:r>
                <a:r>
                  <a:rPr lang="zh-CN" altLang="en-US" sz="2400" dirty="0"/>
                  <a:t>不用</a:t>
                </a:r>
                <a:r>
                  <a:rPr lang="en-US" altLang="zh-CN" sz="2400" dirty="0"/>
                  <a:t>Justify</a:t>
                </a:r>
                <a:r>
                  <a:rPr lang="zh-CN" altLang="en-US" sz="2400" dirty="0"/>
                  <a:t>，因为是原始输入</a:t>
                </a:r>
                <a:endParaRPr lang="en-US" altLang="zh-CN" sz="2400" dirty="0"/>
              </a:p>
              <a:p>
                <a:pPr lvl="3" hangingPunct="1">
                  <a:lnSpc>
                    <a:spcPct val="150000"/>
                  </a:lnSpc>
                </a:pPr>
                <a:r>
                  <a:rPr lang="en-US" altLang="zh-CN" sz="2400" dirty="0"/>
                  <a:t>f=D</a:t>
                </a:r>
                <a:r>
                  <a:rPr lang="zh-CN" altLang="en-US" sz="2400" dirty="0"/>
                  <a:t>，则</a:t>
                </a:r>
                <a:r>
                  <a:rPr lang="en-US" altLang="zh-CN" sz="2400" dirty="0"/>
                  <a:t>d=0</a:t>
                </a:r>
                <a:r>
                  <a:rPr lang="zh-CN" altLang="en-US" sz="2400" dirty="0"/>
                  <a:t>，</a:t>
                </a:r>
                <a:r>
                  <a:rPr lang="en-US" altLang="zh-CN" sz="2400" dirty="0"/>
                  <a:t>c=e=0</a:t>
                </a:r>
              </a:p>
              <a:p>
                <a:pPr lvl="3" hangingPunct="1">
                  <a:lnSpc>
                    <a:spcPct val="150000"/>
                  </a:lnSpc>
                </a:pPr>
                <a:r>
                  <a:rPr lang="en-US" altLang="zh-CN" sz="2400" dirty="0"/>
                  <a:t>h=0</a:t>
                </a:r>
                <a:r>
                  <a:rPr lang="zh-CN" altLang="en-US" sz="2400" dirty="0"/>
                  <a:t>，则</a:t>
                </a:r>
                <a:r>
                  <a:rPr lang="en-US" altLang="zh-CN" sz="2400" dirty="0"/>
                  <a:t>e</a:t>
                </a:r>
                <a:r>
                  <a:rPr lang="zh-CN" altLang="en-US" sz="2400" dirty="0"/>
                  <a:t>或</a:t>
                </a:r>
                <a:r>
                  <a:rPr lang="en-US" altLang="zh-CN" sz="2400" dirty="0"/>
                  <a:t>b</a:t>
                </a:r>
                <a:r>
                  <a:rPr lang="zh-CN" altLang="en-US" sz="2400" dirty="0"/>
                  <a:t>为</a:t>
                </a:r>
                <a:r>
                  <a:rPr lang="en-US" altLang="zh-CN" sz="2400" dirty="0"/>
                  <a:t>0</a:t>
                </a:r>
                <a:r>
                  <a:rPr lang="zh-CN" altLang="en-US" sz="2400" dirty="0"/>
                  <a:t>，由于刚才已经</a:t>
                </a:r>
                <a:r>
                  <a:rPr lang="en-US" altLang="zh-CN" sz="2400" dirty="0"/>
                  <a:t>Justify</a:t>
                </a:r>
                <a:r>
                  <a:rPr lang="zh-CN" altLang="en-US" sz="2400" dirty="0"/>
                  <a:t>了</a:t>
                </a:r>
                <a:r>
                  <a:rPr lang="en-US" altLang="zh-CN" sz="2400" dirty="0"/>
                  <a:t>e=0</a:t>
                </a:r>
                <a:r>
                  <a:rPr lang="zh-CN" altLang="en-US" sz="2400" dirty="0"/>
                  <a:t>，因此不必继续，解向量已经找到</a:t>
                </a:r>
                <a:endParaRPr lang="en-US" altLang="zh-CN" sz="2400" dirty="0"/>
              </a:p>
              <a:p>
                <a:pPr lvl="1" hangingPunct="1">
                  <a:lnSpc>
                    <a:spcPct val="150000"/>
                  </a:lnSpc>
                </a:pPr>
                <a:r>
                  <a:rPr lang="zh-CN" altLang="en-US" sz="3000" dirty="0"/>
                  <a:t>示例：电路不变，改故障为</a:t>
                </a:r>
                <a:r>
                  <a:rPr lang="en-US" altLang="zh-CN" sz="3000" dirty="0"/>
                  <a:t>f=1</a:t>
                </a:r>
                <a:r>
                  <a:rPr lang="zh-CN" altLang="en-US" sz="3000" dirty="0"/>
                  <a:t>。</a:t>
                </a:r>
                <a:r>
                  <a:rPr lang="en-US" altLang="zh-CN" sz="3000" dirty="0"/>
                  <a:t>D</a:t>
                </a:r>
                <a:r>
                  <a:rPr lang="zh-CN" altLang="en-US" sz="3000" dirty="0"/>
                  <a:t>算法执行流程为：</a:t>
                </a:r>
                <a:endParaRPr lang="en-US" altLang="zh-CN" sz="3000" dirty="0"/>
              </a:p>
              <a:p>
                <a:pPr lvl="2" hangingPunct="1">
                  <a:lnSpc>
                    <a:spcPct val="150000"/>
                  </a:lnSpc>
                </a:pPr>
                <a:r>
                  <a:rPr lang="zh-CN" altLang="en-US" sz="2400" dirty="0"/>
                  <a:t>设</a:t>
                </a:r>
                <a:r>
                  <a:rPr lang="en-US" altLang="zh-CN" sz="2400" dirty="0"/>
                  <a:t>f=</a:t>
                </a:r>
                <a:r>
                  <a:rPr lang="en-US" altLang="zh-CN" sz="2400" b="0" dirty="0"/>
                  <a:t>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𝐷</m:t>
                        </m:r>
                      </m:e>
                    </m:acc>
                    <m:r>
                      <a:rPr lang="en-US" altLang="zh-CN" sz="2400" b="0" i="1" smtClean="0">
                        <a:latin typeface="Cambria Math" panose="02040503050406030204" pitchFamily="18" charset="0"/>
                      </a:rPr>
                      <m:t> </m:t>
                    </m:r>
                  </m:oMath>
                </a14:m>
                <a:r>
                  <a:rPr lang="zh-CN" altLang="en-US" sz="2400" dirty="0"/>
                  <a:t>，将</a:t>
                </a:r>
                <a:r>
                  <a:rPr lang="en-US" altLang="zh-CN" sz="2400" dirty="0"/>
                  <a:t>f</a:t>
                </a:r>
                <a:r>
                  <a:rPr lang="zh-CN" altLang="en-US" sz="2400" dirty="0"/>
                  <a:t>传播到</a:t>
                </a:r>
                <a:r>
                  <a:rPr lang="en-US" altLang="zh-CN" sz="2400" dirty="0"/>
                  <a:t>z</a:t>
                </a:r>
                <a:r>
                  <a:rPr lang="zh-CN" altLang="en-US" sz="2400" dirty="0"/>
                  <a:t>，并在</a:t>
                </a:r>
                <a:r>
                  <a:rPr lang="en-US" altLang="zh-CN" sz="2400" dirty="0"/>
                  <a:t>J-</a:t>
                </a:r>
                <a:r>
                  <a:rPr lang="zh-CN" altLang="en-US" sz="2400" dirty="0"/>
                  <a:t>前沿中按顺序放置</a:t>
                </a:r>
                <a:r>
                  <a:rPr lang="en-US" altLang="zh-CN" sz="2400" dirty="0"/>
                  <a:t>a=1</a:t>
                </a:r>
                <a:r>
                  <a:rPr lang="zh-CN" altLang="en-US" sz="2400" dirty="0"/>
                  <a:t>、</a:t>
                </a:r>
                <a:r>
                  <a:rPr lang="en-US" altLang="zh-CN" sz="2400" dirty="0"/>
                  <a:t>h=0</a:t>
                </a:r>
              </a:p>
              <a:p>
                <a:pPr lvl="2" hangingPunct="1">
                  <a:lnSpc>
                    <a:spcPct val="150000"/>
                  </a:lnSpc>
                </a:pPr>
                <a:r>
                  <a:rPr lang="zh-CN" altLang="en-US" sz="2400" dirty="0"/>
                  <a:t>传播到</a:t>
                </a:r>
                <a:r>
                  <a:rPr lang="en-US" altLang="zh-CN" sz="2400" dirty="0"/>
                  <a:t>z</a:t>
                </a:r>
                <a:r>
                  <a:rPr lang="zh-CN" altLang="en-US" sz="2400" dirty="0"/>
                  <a:t>后，</a:t>
                </a:r>
                <a:r>
                  <a:rPr lang="en-US" altLang="zh-CN" sz="2400" dirty="0"/>
                  <a:t>Justify</a:t>
                </a:r>
                <a:r>
                  <a:rPr lang="zh-CN" altLang="en-US" sz="2400" dirty="0"/>
                  <a:t>：</a:t>
                </a:r>
                <a:endParaRPr lang="en-US" altLang="zh-CN" sz="2400" dirty="0"/>
              </a:p>
              <a:p>
                <a:pPr lvl="3" hangingPunct="1">
                  <a:lnSpc>
                    <a:spcPct val="150000"/>
                  </a:lnSpc>
                </a:pPr>
                <a:r>
                  <a:rPr lang="en-US" altLang="zh-CN" sz="2400" dirty="0"/>
                  <a:t>a=1</a:t>
                </a:r>
                <a:r>
                  <a:rPr lang="zh-CN" altLang="en-US" sz="2400" dirty="0"/>
                  <a:t>不用</a:t>
                </a:r>
                <a:r>
                  <a:rPr lang="en-US" altLang="zh-CN" sz="2400" dirty="0"/>
                  <a:t>Justify</a:t>
                </a:r>
                <a:r>
                  <a:rPr lang="zh-CN" altLang="en-US" sz="2400" dirty="0"/>
                  <a:t>，因为是原始输入</a:t>
                </a:r>
                <a:endParaRPr lang="en-US" altLang="zh-CN" sz="2400" dirty="0"/>
              </a:p>
              <a:p>
                <a:pPr lvl="3" hangingPunct="1">
                  <a:lnSpc>
                    <a:spcPct val="150000"/>
                  </a:lnSpc>
                </a:pPr>
                <a:r>
                  <a:rPr lang="en-US" altLang="zh-CN" sz="2400" dirty="0"/>
                  <a:t>f=</a:t>
                </a:r>
                <a:r>
                  <a:rPr lang="en-US" altLang="zh-CN" sz="2400" b="0" dirty="0"/>
                  <a:t>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𝐷</m:t>
                        </m:r>
                      </m:e>
                    </m:acc>
                    <m:r>
                      <a:rPr lang="en-US" altLang="zh-CN" sz="2400" b="0" i="1" smtClean="0">
                        <a:latin typeface="Cambria Math" panose="02040503050406030204" pitchFamily="18" charset="0"/>
                      </a:rPr>
                      <m:t> </m:t>
                    </m:r>
                  </m:oMath>
                </a14:m>
                <a:r>
                  <a:rPr lang="zh-CN" altLang="en-US" sz="2400" dirty="0"/>
                  <a:t>，则</a:t>
                </a:r>
                <a:r>
                  <a:rPr lang="en-US" altLang="zh-CN" sz="2400" dirty="0"/>
                  <a:t>d=1</a:t>
                </a:r>
                <a:r>
                  <a:rPr lang="zh-CN" altLang="en-US" sz="2400" dirty="0"/>
                  <a:t>，</a:t>
                </a:r>
                <a:r>
                  <a:rPr lang="en-US" altLang="zh-CN" sz="2400" dirty="0"/>
                  <a:t>c=e=1</a:t>
                </a:r>
              </a:p>
              <a:p>
                <a:pPr lvl="3" hangingPunct="1">
                  <a:lnSpc>
                    <a:spcPct val="150000"/>
                  </a:lnSpc>
                </a:pPr>
                <a:r>
                  <a:rPr lang="en-US" altLang="zh-CN" sz="2400" dirty="0"/>
                  <a:t>h=0</a:t>
                </a:r>
                <a:r>
                  <a:rPr lang="zh-CN" altLang="en-US" sz="2400" dirty="0"/>
                  <a:t>，则</a:t>
                </a:r>
                <a:r>
                  <a:rPr lang="en-US" altLang="zh-CN" sz="2400" dirty="0"/>
                  <a:t>e</a:t>
                </a:r>
                <a:r>
                  <a:rPr lang="zh-CN" altLang="en-US" sz="2400" dirty="0"/>
                  <a:t>或</a:t>
                </a:r>
                <a:r>
                  <a:rPr lang="en-US" altLang="zh-CN" sz="2400" dirty="0"/>
                  <a:t>b</a:t>
                </a:r>
                <a:r>
                  <a:rPr lang="zh-CN" altLang="en-US" sz="2400" dirty="0"/>
                  <a:t>为</a:t>
                </a:r>
                <a:r>
                  <a:rPr lang="en-US" altLang="zh-CN" sz="2400" dirty="0"/>
                  <a:t>0 </a:t>
                </a:r>
                <a:r>
                  <a:rPr lang="zh-CN" altLang="en-US" sz="2400" dirty="0"/>
                  <a:t>，由于刚才已经</a:t>
                </a:r>
                <a:r>
                  <a:rPr lang="en-US" altLang="zh-CN" sz="2400" dirty="0"/>
                  <a:t>Justify</a:t>
                </a:r>
                <a:r>
                  <a:rPr lang="zh-CN" altLang="en-US" sz="2400" dirty="0"/>
                  <a:t>了</a:t>
                </a:r>
                <a:r>
                  <a:rPr lang="en-US" altLang="zh-CN" sz="2400" dirty="0"/>
                  <a:t>e=0</a:t>
                </a:r>
                <a:r>
                  <a:rPr lang="zh-CN" altLang="en-US" sz="2400" dirty="0"/>
                  <a:t>，因此再</a:t>
                </a:r>
                <a:r>
                  <a:rPr lang="en-US" altLang="zh-CN" sz="2400" dirty="0"/>
                  <a:t>Justify e=1</a:t>
                </a:r>
                <a:r>
                  <a:rPr lang="zh-CN" altLang="en-US" sz="2400" dirty="0"/>
                  <a:t>会发生冲突，不能继续。</a:t>
                </a:r>
                <a:endParaRPr lang="en-US" altLang="zh-CN" sz="2400" dirty="0"/>
              </a:p>
              <a:p>
                <a:pPr lvl="3" hangingPunct="1">
                  <a:lnSpc>
                    <a:spcPct val="150000"/>
                  </a:lnSpc>
                </a:pPr>
                <a:r>
                  <a:rPr lang="en-US" altLang="zh-CN" sz="2400" dirty="0"/>
                  <a:t>Justify b=0</a:t>
                </a:r>
                <a:r>
                  <a:rPr lang="zh-CN" altLang="en-US" sz="2400" dirty="0"/>
                  <a:t>，则</a:t>
                </a:r>
                <a:r>
                  <a:rPr lang="en-US" altLang="zh-CN" sz="2400" dirty="0" err="1"/>
                  <a:t>abc</a:t>
                </a:r>
                <a:r>
                  <a:rPr lang="en-US" altLang="zh-CN" sz="2400" dirty="0"/>
                  <a:t>=101</a:t>
                </a:r>
                <a:r>
                  <a:rPr lang="zh-CN" altLang="en-US" sz="2400" dirty="0"/>
                  <a:t>为一个解向量。</a:t>
                </a: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0430235" cy="10168979"/>
              </a:xfrm>
              <a:prstGeom prst="rect">
                <a:avLst/>
              </a:prstGeom>
              <a:blipFill>
                <a:blip r:embed="rId2"/>
                <a:stretch>
                  <a:fillRect l="-1134" t="-18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EE8295B-FCC6-1F94-5169-A904A555D7B8}"/>
              </a:ext>
            </a:extLst>
          </p:cNvPr>
          <p:cNvPicPr>
            <a:picLocks noChangeAspect="1"/>
          </p:cNvPicPr>
          <p:nvPr/>
        </p:nvPicPr>
        <p:blipFill rotWithShape="1">
          <a:blip r:embed="rId3"/>
          <a:srcRect l="24839" t="40993"/>
          <a:stretch/>
        </p:blipFill>
        <p:spPr>
          <a:xfrm>
            <a:off x="17048746" y="9942443"/>
            <a:ext cx="5870409" cy="2484228"/>
          </a:xfrm>
          <a:prstGeom prst="rect">
            <a:avLst/>
          </a:prstGeom>
        </p:spPr>
      </p:pic>
    </p:spTree>
    <p:extLst>
      <p:ext uri="{BB962C8B-B14F-4D97-AF65-F5344CB8AC3E}">
        <p14:creationId xmlns:p14="http://schemas.microsoft.com/office/powerpoint/2010/main" val="9385766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D</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04302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D</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示例：电路如下图所示，故障为</a:t>
                </a:r>
                <a:r>
                  <a:rPr lang="en-US" altLang="zh-CN" sz="3000" dirty="0"/>
                  <a:t>g=1</a:t>
                </a:r>
                <a:r>
                  <a:rPr lang="zh-CN" altLang="en-US" sz="3000" dirty="0"/>
                  <a:t>。</a:t>
                </a:r>
                <a:r>
                  <a:rPr lang="en-US" altLang="zh-CN" sz="3000" dirty="0"/>
                  <a:t>D</a:t>
                </a:r>
                <a:r>
                  <a:rPr lang="zh-CN" altLang="en-US" sz="3000" dirty="0"/>
                  <a:t>算法执行流程为：</a:t>
                </a:r>
                <a:endParaRPr lang="en-US" altLang="zh-CN" sz="3000" dirty="0"/>
              </a:p>
              <a:p>
                <a:pPr lvl="2" hangingPunct="1">
                  <a:lnSpc>
                    <a:spcPct val="150000"/>
                  </a:lnSpc>
                </a:pPr>
                <a:r>
                  <a:rPr lang="zh-CN" altLang="en-US" sz="2400" dirty="0"/>
                  <a:t>设</a:t>
                </a:r>
                <a:r>
                  <a:rPr lang="en-US" altLang="zh-CN" sz="2400" dirty="0"/>
                  <a:t>g=</a:t>
                </a:r>
                <a:r>
                  <a:rPr lang="en-US" altLang="zh-CN" sz="2400" b="0" dirty="0"/>
                  <a:t>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𝐷</m:t>
                        </m:r>
                      </m:e>
                    </m:acc>
                  </m:oMath>
                </a14:m>
                <a:r>
                  <a:rPr lang="zh-CN" altLang="en-US" sz="2400" dirty="0"/>
                  <a:t>，将故障传播到</a:t>
                </a:r>
                <a:r>
                  <a:rPr lang="en-US" altLang="zh-CN" sz="2400" dirty="0" err="1"/>
                  <a:t>i</a:t>
                </a:r>
                <a:r>
                  <a:rPr lang="zh-CN" altLang="en-US" sz="2400" dirty="0"/>
                  <a:t>，途中会将</a:t>
                </a:r>
                <a:r>
                  <a:rPr lang="en-US" altLang="zh-CN" sz="2400" dirty="0"/>
                  <a:t>f=1</a:t>
                </a:r>
                <a:r>
                  <a:rPr lang="zh-CN" altLang="en-US" sz="2400" dirty="0"/>
                  <a:t>、</a:t>
                </a:r>
                <a:r>
                  <a:rPr lang="en-US" altLang="zh-CN" sz="2400" dirty="0"/>
                  <a:t>c=1</a:t>
                </a:r>
                <a:r>
                  <a:rPr lang="zh-CN" altLang="en-US" sz="2400" dirty="0"/>
                  <a:t>加入</a:t>
                </a:r>
                <a:r>
                  <a:rPr lang="en-US" altLang="zh-CN" sz="2400" dirty="0"/>
                  <a:t>J-</a:t>
                </a:r>
                <a:r>
                  <a:rPr lang="zh-CN" altLang="en-US" sz="2400" dirty="0"/>
                  <a:t>前沿</a:t>
                </a:r>
                <a:endParaRPr lang="en-US" altLang="zh-CN" sz="2400" dirty="0"/>
              </a:p>
              <a:p>
                <a:pPr lvl="2" hangingPunct="1">
                  <a:lnSpc>
                    <a:spcPct val="150000"/>
                  </a:lnSpc>
                </a:pPr>
                <a:r>
                  <a:rPr lang="en-US" altLang="zh-CN" sz="2400" dirty="0"/>
                  <a:t>Justify g=</a:t>
                </a:r>
                <a:r>
                  <a:rPr lang="en-US" altLang="zh-CN" sz="2400" b="0" dirty="0"/>
                  <a:t>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𝐷</m:t>
                        </m:r>
                      </m:e>
                    </m:acc>
                  </m:oMath>
                </a14:m>
                <a:r>
                  <a:rPr lang="en-US" altLang="zh-CN" sz="2400" dirty="0"/>
                  <a:t> </a:t>
                </a:r>
                <a:r>
                  <a:rPr lang="zh-CN" altLang="en-US" sz="2400" dirty="0"/>
                  <a:t>需要</a:t>
                </a:r>
                <a:r>
                  <a:rPr lang="en-US" altLang="zh-CN" sz="2400" dirty="0"/>
                  <a:t>a=0</a:t>
                </a:r>
                <a:r>
                  <a:rPr lang="zh-CN" altLang="en-US" sz="2400" dirty="0"/>
                  <a:t>或</a:t>
                </a:r>
                <a:r>
                  <a:rPr lang="en-US" altLang="zh-CN" sz="2400" dirty="0"/>
                  <a:t>b=0</a:t>
                </a:r>
                <a:r>
                  <a:rPr lang="zh-CN" altLang="en-US" sz="2400" dirty="0"/>
                  <a:t>，但它们分别与</a:t>
                </a:r>
                <a:r>
                  <a:rPr lang="en-US" altLang="zh-CN" sz="2400" dirty="0"/>
                  <a:t>c=1</a:t>
                </a:r>
                <a:r>
                  <a:rPr lang="zh-CN" altLang="en-US" sz="2400" dirty="0"/>
                  <a:t>和</a:t>
                </a:r>
                <a:r>
                  <a:rPr lang="en-US" altLang="zh-CN" sz="2400" dirty="0"/>
                  <a:t>f=1</a:t>
                </a:r>
                <a:r>
                  <a:rPr lang="zh-CN" altLang="en-US" sz="2400" dirty="0"/>
                  <a:t>冲突，因此</a:t>
                </a:r>
                <a:r>
                  <a:rPr lang="en-US" altLang="zh-CN" sz="2400" dirty="0"/>
                  <a:t>g stuck-at 1</a:t>
                </a:r>
                <a:r>
                  <a:rPr lang="zh-CN" altLang="en-US" sz="2400" dirty="0"/>
                  <a:t>这个故障无法被检测。</a:t>
                </a: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0430235" cy="10168979"/>
              </a:xfrm>
              <a:prstGeom prst="rect">
                <a:avLst/>
              </a:prstGeom>
              <a:blipFill>
                <a:blip r:embed="rId2"/>
                <a:stretch>
                  <a:fillRect l="-1134" t="-18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DA7AF5D-5864-427D-0BEB-AF8A569DFE9F}"/>
              </a:ext>
            </a:extLst>
          </p:cNvPr>
          <p:cNvPicPr>
            <a:picLocks noChangeAspect="1"/>
          </p:cNvPicPr>
          <p:nvPr/>
        </p:nvPicPr>
        <p:blipFill>
          <a:blip r:embed="rId3"/>
          <a:stretch>
            <a:fillRect/>
          </a:stretch>
        </p:blipFill>
        <p:spPr>
          <a:xfrm>
            <a:off x="7797410" y="6511598"/>
            <a:ext cx="8789180" cy="3028205"/>
          </a:xfrm>
          <a:prstGeom prst="rect">
            <a:avLst/>
          </a:prstGeom>
        </p:spPr>
      </p:pic>
    </p:spTree>
    <p:extLst>
      <p:ext uri="{BB962C8B-B14F-4D97-AF65-F5344CB8AC3E}">
        <p14:creationId xmlns:p14="http://schemas.microsoft.com/office/powerpoint/2010/main" val="13531971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PODEM</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979801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PODEM</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在</a:t>
            </a:r>
            <a:r>
              <a:rPr lang="en-US" altLang="zh-CN" sz="3000" dirty="0"/>
              <a:t>D</a:t>
            </a:r>
            <a:r>
              <a:rPr lang="zh-CN" altLang="en-US" sz="3000" dirty="0"/>
              <a:t>算法中，决策点可能是电路中的任何一个门；但</a:t>
            </a:r>
            <a:r>
              <a:rPr lang="en-US" altLang="zh-CN" sz="3000" dirty="0"/>
              <a:t>PODEM</a:t>
            </a:r>
            <a:r>
              <a:rPr lang="zh-CN" altLang="en-US" sz="3000" dirty="0"/>
              <a:t>算法限制决策只可能在原始输入发生</a:t>
            </a:r>
            <a:endParaRPr lang="en-US" altLang="zh-CN" sz="3000" dirty="0"/>
          </a:p>
          <a:p>
            <a:pPr lvl="2" hangingPunct="1">
              <a:lnSpc>
                <a:spcPct val="150000"/>
              </a:lnSpc>
            </a:pPr>
            <a:r>
              <a:rPr lang="zh-CN" altLang="en-US" sz="2400" dirty="0"/>
              <a:t>解向量只可能在原始输入出现，且原始输入的个数一定比门数少很多。</a:t>
            </a:r>
            <a:endParaRPr lang="en-US" altLang="zh-CN" sz="2400" dirty="0"/>
          </a:p>
          <a:p>
            <a:pPr lvl="1" hangingPunct="1">
              <a:lnSpc>
                <a:spcPct val="150000"/>
              </a:lnSpc>
            </a:pPr>
            <a:r>
              <a:rPr lang="en-US" altLang="zh-CN" sz="3000" dirty="0"/>
              <a:t>PODEM</a:t>
            </a:r>
            <a:r>
              <a:rPr lang="zh-CN" altLang="en-US" sz="3000" dirty="0"/>
              <a:t>算法从原始输入出发，保留</a:t>
            </a:r>
            <a:r>
              <a:rPr lang="en-US" altLang="zh-CN" sz="3000" dirty="0"/>
              <a:t>D-</a:t>
            </a:r>
            <a:r>
              <a:rPr lang="zh-CN" altLang="en-US" sz="3000" dirty="0"/>
              <a:t>前沿而放弃</a:t>
            </a:r>
            <a:r>
              <a:rPr lang="en-US" altLang="zh-CN" sz="3000" dirty="0"/>
              <a:t>J-</a:t>
            </a:r>
            <a:r>
              <a:rPr lang="zh-CN" altLang="en-US" sz="3000" dirty="0"/>
              <a:t>前沿，将输入从原始输入搜索传播到故障点和原始输出。</a:t>
            </a:r>
            <a:endParaRPr lang="en-US" altLang="zh-CN" sz="3000" dirty="0"/>
          </a:p>
          <a:p>
            <a:pPr lvl="1" hangingPunct="1">
              <a:lnSpc>
                <a:spcPct val="150000"/>
              </a:lnSpc>
            </a:pPr>
            <a:r>
              <a:rPr lang="zh-CN" altLang="en-US" sz="3000" dirty="0"/>
              <a:t>每搜索一步，都检测待测故障是否被激发，（如果被激发的话）先寻路到原始输入，再通过模拟观察是否能传播到原始输出。</a:t>
            </a:r>
            <a:endParaRPr lang="en-US" altLang="zh-CN" sz="3000" dirty="0"/>
          </a:p>
          <a:p>
            <a:pPr lvl="1" hangingPunct="1">
              <a:lnSpc>
                <a:spcPct val="150000"/>
              </a:lnSpc>
            </a:pPr>
            <a:r>
              <a:rPr lang="zh-CN" altLang="en-US" sz="3000" dirty="0"/>
              <a:t>激发故障的优先级是高于寻找路径的。</a:t>
            </a:r>
            <a:endParaRPr lang="en-US" altLang="zh-CN" sz="3000" dirty="0"/>
          </a:p>
          <a:p>
            <a:pPr lvl="1" hangingPunct="1">
              <a:lnSpc>
                <a:spcPct val="150000"/>
              </a:lnSpc>
            </a:pPr>
            <a:endParaRPr lang="en-US" altLang="zh-CN" sz="2400" dirty="0"/>
          </a:p>
        </p:txBody>
      </p:sp>
      <p:pic>
        <p:nvPicPr>
          <p:cNvPr id="5" name="图片 4">
            <a:extLst>
              <a:ext uri="{FF2B5EF4-FFF2-40B4-BE49-F238E27FC236}">
                <a16:creationId xmlns:a16="http://schemas.microsoft.com/office/drawing/2014/main" id="{CEEF2F54-44A2-05F1-9DB8-C0825849EEAC}"/>
              </a:ext>
            </a:extLst>
          </p:cNvPr>
          <p:cNvPicPr>
            <a:picLocks noChangeAspect="1"/>
          </p:cNvPicPr>
          <p:nvPr/>
        </p:nvPicPr>
        <p:blipFill>
          <a:blip r:embed="rId2"/>
          <a:stretch>
            <a:fillRect/>
          </a:stretch>
        </p:blipFill>
        <p:spPr>
          <a:xfrm>
            <a:off x="13853610" y="2941212"/>
            <a:ext cx="7096125" cy="9829800"/>
          </a:xfrm>
          <a:prstGeom prst="rect">
            <a:avLst/>
          </a:prstGeom>
        </p:spPr>
      </p:pic>
    </p:spTree>
    <p:extLst>
      <p:ext uri="{BB962C8B-B14F-4D97-AF65-F5344CB8AC3E}">
        <p14:creationId xmlns:p14="http://schemas.microsoft.com/office/powerpoint/2010/main" val="281673110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PODEM</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979801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PODEM</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流程：</a:t>
            </a:r>
            <a:endParaRPr lang="en-US" altLang="zh-CN" sz="1800" dirty="0"/>
          </a:p>
          <a:p>
            <a:pPr lvl="2" hangingPunct="1">
              <a:lnSpc>
                <a:spcPct val="150000"/>
              </a:lnSpc>
            </a:pPr>
            <a:r>
              <a:rPr lang="zh-CN" altLang="en-US" sz="2400" dirty="0"/>
              <a:t>在</a:t>
            </a:r>
            <a:r>
              <a:rPr lang="en-US" altLang="zh-CN" sz="2400" dirty="0"/>
              <a:t>D-</a:t>
            </a:r>
            <a:r>
              <a:rPr lang="zh-CN" altLang="en-US" sz="2400" dirty="0"/>
              <a:t>前沿中选定一个目标（初始目标为故障点），并使用非控制值（对故障点则为相反值）赋值给这个门。</a:t>
            </a:r>
            <a:endParaRPr lang="en-US" altLang="zh-CN" sz="2400" dirty="0"/>
          </a:p>
          <a:p>
            <a:pPr lvl="2" hangingPunct="1">
              <a:lnSpc>
                <a:spcPct val="150000"/>
              </a:lnSpc>
            </a:pPr>
            <a:r>
              <a:rPr lang="zh-CN" altLang="en-US" sz="2400" dirty="0"/>
              <a:t>对选定的这个门，利用</a:t>
            </a:r>
            <a:r>
              <a:rPr lang="en-US" altLang="zh-CN" sz="2400" dirty="0"/>
              <a:t>backtrace</a:t>
            </a:r>
            <a:r>
              <a:rPr lang="zh-CN" altLang="en-US" sz="2400" dirty="0"/>
              <a:t>函数生成一个它的未</a:t>
            </a:r>
            <a:r>
              <a:rPr lang="en-US" altLang="zh-CN" sz="2400" dirty="0"/>
              <a:t>Justify</a:t>
            </a:r>
            <a:r>
              <a:rPr lang="zh-CN" altLang="en-US" sz="2400" dirty="0"/>
              <a:t>路径，并确定这个路径上的原始输入的值</a:t>
            </a:r>
            <a:endParaRPr lang="en-US" altLang="zh-CN" sz="2400" dirty="0"/>
          </a:p>
          <a:p>
            <a:pPr lvl="2" hangingPunct="1">
              <a:lnSpc>
                <a:spcPct val="150000"/>
              </a:lnSpc>
            </a:pPr>
            <a:r>
              <a:rPr lang="zh-CN" altLang="en-US" sz="2400" dirty="0"/>
              <a:t>逻辑模拟这个值，观察能否激发故障，且当前的</a:t>
            </a:r>
            <a:r>
              <a:rPr lang="en-US" altLang="zh-CN" sz="2400" dirty="0"/>
              <a:t>D-</a:t>
            </a:r>
            <a:r>
              <a:rPr lang="zh-CN" altLang="en-US" sz="2400" dirty="0"/>
              <a:t>前沿包括哪些门。</a:t>
            </a:r>
            <a:endParaRPr lang="en-US" altLang="zh-CN" sz="2400" dirty="0"/>
          </a:p>
          <a:p>
            <a:pPr lvl="2" hangingPunct="1">
              <a:lnSpc>
                <a:spcPct val="150000"/>
              </a:lnSpc>
            </a:pPr>
            <a:r>
              <a:rPr lang="zh-CN" altLang="en-US" sz="2400" dirty="0"/>
              <a:t>以这些门作为目标重复上述过程，直到确定故障能被激发且能逻辑模拟后发现</a:t>
            </a:r>
            <a:r>
              <a:rPr lang="en-US" altLang="zh-CN" sz="2400" dirty="0"/>
              <a:t>D-</a:t>
            </a:r>
            <a:r>
              <a:rPr lang="zh-CN" altLang="en-US" sz="2400" dirty="0"/>
              <a:t>前沿为原始输出为止。</a:t>
            </a:r>
            <a:endParaRPr lang="en-US" altLang="zh-CN" sz="2400" dirty="0"/>
          </a:p>
        </p:txBody>
      </p:sp>
      <p:pic>
        <p:nvPicPr>
          <p:cNvPr id="6" name="图片 5">
            <a:extLst>
              <a:ext uri="{FF2B5EF4-FFF2-40B4-BE49-F238E27FC236}">
                <a16:creationId xmlns:a16="http://schemas.microsoft.com/office/drawing/2014/main" id="{F7FF4522-9C26-AEF0-B211-F045A20EF13F}"/>
              </a:ext>
            </a:extLst>
          </p:cNvPr>
          <p:cNvPicPr>
            <a:picLocks noChangeAspect="1"/>
          </p:cNvPicPr>
          <p:nvPr/>
        </p:nvPicPr>
        <p:blipFill>
          <a:blip r:embed="rId2"/>
          <a:stretch>
            <a:fillRect/>
          </a:stretch>
        </p:blipFill>
        <p:spPr>
          <a:xfrm>
            <a:off x="15772398" y="4157662"/>
            <a:ext cx="4533900" cy="3114675"/>
          </a:xfrm>
          <a:prstGeom prst="rect">
            <a:avLst/>
          </a:prstGeom>
        </p:spPr>
      </p:pic>
      <p:pic>
        <p:nvPicPr>
          <p:cNvPr id="8" name="图片 7">
            <a:extLst>
              <a:ext uri="{FF2B5EF4-FFF2-40B4-BE49-F238E27FC236}">
                <a16:creationId xmlns:a16="http://schemas.microsoft.com/office/drawing/2014/main" id="{AB2D6906-926A-4871-48C9-24CF8E033390}"/>
              </a:ext>
            </a:extLst>
          </p:cNvPr>
          <p:cNvPicPr>
            <a:picLocks noChangeAspect="1"/>
          </p:cNvPicPr>
          <p:nvPr/>
        </p:nvPicPr>
        <p:blipFill>
          <a:blip r:embed="rId3"/>
          <a:stretch>
            <a:fillRect/>
          </a:stretch>
        </p:blipFill>
        <p:spPr>
          <a:xfrm>
            <a:off x="15772398" y="7579024"/>
            <a:ext cx="4457700" cy="4562475"/>
          </a:xfrm>
          <a:prstGeom prst="rect">
            <a:avLst/>
          </a:prstGeom>
        </p:spPr>
      </p:pic>
    </p:spTree>
    <p:extLst>
      <p:ext uri="{BB962C8B-B14F-4D97-AF65-F5344CB8AC3E}">
        <p14:creationId xmlns:p14="http://schemas.microsoft.com/office/powerpoint/2010/main" val="8726362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00 </a:t>
            </a:r>
            <a:r>
              <a:rPr lang="zh-CN" altLang="en-US" dirty="0"/>
              <a:t>介绍</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endParaRPr lang="en-US" altLang="zh-CN" sz="3600" dirty="0"/>
          </a:p>
        </p:txBody>
      </p:sp>
      <p:pic>
        <p:nvPicPr>
          <p:cNvPr id="6" name="图片 5">
            <a:extLst>
              <a:ext uri="{FF2B5EF4-FFF2-40B4-BE49-F238E27FC236}">
                <a16:creationId xmlns:a16="http://schemas.microsoft.com/office/drawing/2014/main" id="{E87B2099-35BE-623B-A38E-94ED8BEF2019}"/>
              </a:ext>
            </a:extLst>
          </p:cNvPr>
          <p:cNvPicPr>
            <a:picLocks noChangeAspect="1"/>
          </p:cNvPicPr>
          <p:nvPr/>
        </p:nvPicPr>
        <p:blipFill>
          <a:blip r:embed="rId2"/>
          <a:stretch>
            <a:fillRect/>
          </a:stretch>
        </p:blipFill>
        <p:spPr>
          <a:xfrm>
            <a:off x="7830157" y="9977228"/>
            <a:ext cx="8120182" cy="3574923"/>
          </a:xfrm>
          <a:prstGeom prst="rect">
            <a:avLst/>
          </a:prstGeom>
        </p:spPr>
      </p:pic>
      <p:sp>
        <p:nvSpPr>
          <p:cNvPr id="7" name="内容占位符 2">
            <a:extLst>
              <a:ext uri="{FF2B5EF4-FFF2-40B4-BE49-F238E27FC236}">
                <a16:creationId xmlns:a16="http://schemas.microsoft.com/office/drawing/2014/main" id="{1101A7AA-FD79-7C93-0190-A25A639E9AFF}"/>
              </a:ext>
            </a:extLst>
          </p:cNvPr>
          <p:cNvSpPr txBox="1">
            <a:spLocks/>
          </p:cNvSpPr>
          <p:nvPr/>
        </p:nvSpPr>
        <p:spPr>
          <a:xfrm>
            <a:off x="1387348" y="30936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b="1" dirty="0">
                <a:solidFill>
                  <a:srgbClr val="68309F"/>
                </a:solidFill>
              </a:rPr>
              <a:t>测试生成</a:t>
            </a:r>
            <a:endParaRPr lang="en-US" altLang="zh-CN" sz="3600" b="1" dirty="0">
              <a:solidFill>
                <a:srgbClr val="68309F"/>
              </a:solidFill>
            </a:endParaRPr>
          </a:p>
          <a:p>
            <a:pPr hangingPunct="1">
              <a:lnSpc>
                <a:spcPct val="150000"/>
              </a:lnSpc>
            </a:pPr>
            <a:r>
              <a:rPr lang="zh-CN" altLang="en-US" sz="3600" dirty="0"/>
              <a:t>目标：生成一组测试向量，以发现芯片中的任何缺陷；亦即，对于任何在功能上与无缺陷芯片不同的有缺陷芯片，必须存在一些输入，使得二者能得到区分。</a:t>
            </a:r>
            <a:endParaRPr lang="en-US" altLang="zh-CN" sz="3600" dirty="0"/>
          </a:p>
          <a:p>
            <a:pPr hangingPunct="1">
              <a:lnSpc>
                <a:spcPct val="150000"/>
              </a:lnSpc>
            </a:pPr>
            <a:r>
              <a:rPr lang="zh-CN" altLang="en-US" sz="3600" dirty="0"/>
              <a:t>自动测试向量生成（</a:t>
            </a:r>
            <a:r>
              <a:rPr lang="en-US" altLang="zh-CN" sz="3600" dirty="0"/>
              <a:t> Automatic Test Pattern Generation, ATPG</a:t>
            </a:r>
            <a:r>
              <a:rPr lang="zh-CN" altLang="en-US" sz="3600" dirty="0"/>
              <a:t>）的目标：</a:t>
            </a:r>
            <a:r>
              <a:rPr lang="zh-CN" altLang="en-US" sz="3600" b="1" dirty="0">
                <a:solidFill>
                  <a:srgbClr val="68309F"/>
                </a:solidFill>
              </a:rPr>
              <a:t>为数字电路高效地生成有效的测试向量</a:t>
            </a:r>
            <a:r>
              <a:rPr lang="zh-CN" altLang="en-US" sz="3600" dirty="0"/>
              <a:t>。</a:t>
            </a:r>
            <a:endParaRPr lang="en-US" altLang="zh-CN" sz="3600" dirty="0"/>
          </a:p>
          <a:p>
            <a:pPr lvl="1" hangingPunct="1">
              <a:lnSpc>
                <a:spcPct val="150000"/>
              </a:lnSpc>
            </a:pPr>
            <a:r>
              <a:rPr lang="en-US" altLang="zh-CN" sz="3000" dirty="0"/>
              <a:t>DFT</a:t>
            </a:r>
            <a:r>
              <a:rPr lang="zh-CN" altLang="en-US" sz="3000" dirty="0"/>
              <a:t>方法是为了减少</a:t>
            </a:r>
            <a:r>
              <a:rPr lang="en-US" altLang="zh-CN" sz="3000" dirty="0"/>
              <a:t>ATPG</a:t>
            </a:r>
            <a:r>
              <a:rPr lang="zh-CN" altLang="en-US" sz="3000" dirty="0"/>
              <a:t>的负担</a:t>
            </a:r>
            <a:endParaRPr lang="en-US" altLang="zh-CN" sz="3000" dirty="0"/>
          </a:p>
          <a:p>
            <a:pPr lvl="1" hangingPunct="1">
              <a:lnSpc>
                <a:spcPct val="150000"/>
              </a:lnSpc>
            </a:pPr>
            <a:r>
              <a:rPr lang="zh-CN" altLang="en-US" sz="3000" dirty="0"/>
              <a:t>理论上如果</a:t>
            </a:r>
            <a:r>
              <a:rPr lang="en-US" altLang="zh-CN" sz="3000" dirty="0"/>
              <a:t>ATPG</a:t>
            </a:r>
            <a:r>
              <a:rPr lang="zh-CN" altLang="en-US" sz="3000" dirty="0"/>
              <a:t>引擎能提供高质量的测试向量（故障覆盖率高、测试集小），则</a:t>
            </a:r>
            <a:r>
              <a:rPr lang="en-US" altLang="zh-CN" sz="3000" dirty="0"/>
              <a:t>DFT</a:t>
            </a:r>
            <a:r>
              <a:rPr lang="zh-CN" altLang="en-US" sz="3000" dirty="0"/>
              <a:t>就不需要了</a:t>
            </a:r>
            <a:endParaRPr lang="en-US" altLang="zh-CN" sz="3000" dirty="0"/>
          </a:p>
          <a:p>
            <a:pPr hangingPunct="1">
              <a:lnSpc>
                <a:spcPct val="150000"/>
              </a:lnSpc>
            </a:pPr>
            <a:endParaRPr lang="en-US" altLang="zh-CN" sz="3600" dirty="0"/>
          </a:p>
        </p:txBody>
      </p:sp>
    </p:spTree>
    <p:extLst>
      <p:ext uri="{BB962C8B-B14F-4D97-AF65-F5344CB8AC3E}">
        <p14:creationId xmlns:p14="http://schemas.microsoft.com/office/powerpoint/2010/main" val="78815861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PODEM</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10769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PODEM</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示例：电路图如下，故障为</a:t>
            </a:r>
            <a:r>
              <a:rPr lang="en-US" altLang="zh-CN" sz="3000" dirty="0"/>
              <a:t>f stuck-at 0</a:t>
            </a:r>
          </a:p>
          <a:p>
            <a:pPr lvl="1" hangingPunct="1">
              <a:lnSpc>
                <a:spcPct val="150000"/>
              </a:lnSpc>
            </a:pPr>
            <a:r>
              <a:rPr lang="zh-CN" altLang="en-US" sz="3000" dirty="0"/>
              <a:t>流程：</a:t>
            </a:r>
            <a:endParaRPr lang="en-US" altLang="zh-CN" sz="3000" dirty="0"/>
          </a:p>
          <a:p>
            <a:pPr lvl="2" hangingPunct="1">
              <a:lnSpc>
                <a:spcPct val="150000"/>
              </a:lnSpc>
            </a:pPr>
            <a:r>
              <a:rPr lang="zh-CN" altLang="en-US" sz="2400" dirty="0"/>
              <a:t>设置各门输出值为</a:t>
            </a:r>
            <a:r>
              <a:rPr lang="en-US" altLang="zh-CN" sz="2400" dirty="0"/>
              <a:t>x</a:t>
            </a:r>
            <a:r>
              <a:rPr lang="zh-CN" altLang="en-US" sz="2400" dirty="0"/>
              <a:t>，并找到第一个目标：</a:t>
            </a:r>
            <a:r>
              <a:rPr lang="en-US" altLang="zh-CN" sz="2400" dirty="0"/>
              <a:t>f=1</a:t>
            </a:r>
          </a:p>
          <a:p>
            <a:pPr lvl="2" hangingPunct="1">
              <a:lnSpc>
                <a:spcPct val="150000"/>
              </a:lnSpc>
            </a:pPr>
            <a:r>
              <a:rPr lang="en-US" altLang="zh-CN" sz="2400" dirty="0"/>
              <a:t>Backtrace</a:t>
            </a:r>
            <a:r>
              <a:rPr lang="zh-CN" altLang="en-US" sz="2400" dirty="0"/>
              <a:t>，得到原始输入</a:t>
            </a:r>
            <a:r>
              <a:rPr lang="en-US" altLang="zh-CN" sz="2400" dirty="0"/>
              <a:t>c</a:t>
            </a:r>
            <a:r>
              <a:rPr lang="zh-CN" altLang="en-US" sz="2400" dirty="0"/>
              <a:t>必须等于</a:t>
            </a:r>
            <a:r>
              <a:rPr lang="en-US" altLang="zh-CN" sz="2400" dirty="0"/>
              <a:t>0</a:t>
            </a:r>
            <a:r>
              <a:rPr lang="zh-CN" altLang="en-US" sz="2400" dirty="0"/>
              <a:t>。逻辑模拟，发现</a:t>
            </a:r>
            <a:r>
              <a:rPr lang="en-US" altLang="zh-CN" sz="2400" dirty="0"/>
              <a:t>c=0</a:t>
            </a:r>
            <a:r>
              <a:rPr lang="zh-CN" altLang="en-US" sz="2400" dirty="0"/>
              <a:t>能够使</a:t>
            </a:r>
            <a:r>
              <a:rPr lang="en-US" altLang="zh-CN" sz="2400" dirty="0"/>
              <a:t>f stuck-at 0</a:t>
            </a:r>
            <a:r>
              <a:rPr lang="zh-CN" altLang="en-US" sz="2400" dirty="0"/>
              <a:t>被激发，且当前</a:t>
            </a:r>
            <a:r>
              <a:rPr lang="en-US" altLang="zh-CN" sz="2400" dirty="0"/>
              <a:t>D-</a:t>
            </a:r>
            <a:r>
              <a:rPr lang="zh-CN" altLang="en-US" sz="2400" dirty="0"/>
              <a:t>前沿传播到了</a:t>
            </a:r>
            <a:r>
              <a:rPr lang="en-US" altLang="zh-CN" sz="2400" dirty="0"/>
              <a:t>g</a:t>
            </a:r>
          </a:p>
          <a:p>
            <a:pPr lvl="2" hangingPunct="1">
              <a:lnSpc>
                <a:spcPct val="150000"/>
              </a:lnSpc>
            </a:pPr>
            <a:r>
              <a:rPr lang="zh-CN" altLang="en-US" sz="2400" dirty="0"/>
              <a:t>目标设定为</a:t>
            </a:r>
            <a:r>
              <a:rPr lang="en-US" altLang="zh-CN" sz="2400" dirty="0"/>
              <a:t>g</a:t>
            </a:r>
            <a:r>
              <a:rPr lang="zh-CN" altLang="en-US" sz="2400" dirty="0"/>
              <a:t>，并得到新的目标：</a:t>
            </a:r>
            <a:r>
              <a:rPr lang="en-US" altLang="zh-CN" sz="2400" dirty="0"/>
              <a:t>a=1</a:t>
            </a:r>
            <a:r>
              <a:rPr lang="zh-CN" altLang="en-US" sz="2400" dirty="0"/>
              <a:t>（与门的非控制值为</a:t>
            </a:r>
            <a:r>
              <a:rPr lang="en-US" altLang="zh-CN" sz="2400" dirty="0"/>
              <a:t>1</a:t>
            </a:r>
            <a:r>
              <a:rPr lang="zh-CN" altLang="en-US" sz="2400" dirty="0"/>
              <a:t>）</a:t>
            </a:r>
            <a:endParaRPr lang="en-US" altLang="zh-CN" sz="2400" dirty="0"/>
          </a:p>
          <a:p>
            <a:pPr lvl="2" hangingPunct="1">
              <a:lnSpc>
                <a:spcPct val="150000"/>
              </a:lnSpc>
            </a:pPr>
            <a:r>
              <a:rPr lang="en-US" altLang="zh-CN" sz="2400" dirty="0"/>
              <a:t>Backtrace</a:t>
            </a:r>
            <a:r>
              <a:rPr lang="zh-CN" altLang="en-US" sz="2400" dirty="0"/>
              <a:t>，但</a:t>
            </a:r>
            <a:r>
              <a:rPr lang="en-US" altLang="zh-CN" sz="2400" dirty="0"/>
              <a:t>a</a:t>
            </a:r>
            <a:r>
              <a:rPr lang="zh-CN" altLang="en-US" sz="2400" dirty="0"/>
              <a:t>就是原始输入，所以</a:t>
            </a:r>
            <a:r>
              <a:rPr lang="en-US" altLang="zh-CN" sz="2400" dirty="0"/>
              <a:t>a=1</a:t>
            </a:r>
            <a:r>
              <a:rPr lang="zh-CN" altLang="en-US" sz="2400" dirty="0"/>
              <a:t>。逻辑模拟，发现</a:t>
            </a:r>
            <a:r>
              <a:rPr lang="en-US" altLang="zh-CN" sz="2400" dirty="0"/>
              <a:t>a=1</a:t>
            </a:r>
            <a:r>
              <a:rPr lang="zh-CN" altLang="en-US" sz="2400" dirty="0"/>
              <a:t>、</a:t>
            </a:r>
            <a:r>
              <a:rPr lang="en-US" altLang="zh-CN" sz="2400" dirty="0"/>
              <a:t>c=0</a:t>
            </a:r>
            <a:r>
              <a:rPr lang="zh-CN" altLang="en-US" sz="2400" dirty="0"/>
              <a:t>能够使</a:t>
            </a:r>
            <a:r>
              <a:rPr lang="en-US" altLang="zh-CN" sz="2400" dirty="0"/>
              <a:t>f stuck-at 0</a:t>
            </a:r>
            <a:r>
              <a:rPr lang="zh-CN" altLang="en-US" sz="2400" dirty="0"/>
              <a:t>被激发，且当前</a:t>
            </a:r>
            <a:r>
              <a:rPr lang="en-US" altLang="zh-CN" sz="2400" dirty="0"/>
              <a:t>D-</a:t>
            </a:r>
            <a:r>
              <a:rPr lang="zh-CN" altLang="en-US" sz="2400" dirty="0"/>
              <a:t>前沿传播到了</a:t>
            </a:r>
            <a:r>
              <a:rPr lang="en-US" altLang="zh-CN" sz="2400" dirty="0"/>
              <a:t>z</a:t>
            </a:r>
          </a:p>
          <a:p>
            <a:pPr lvl="2" hangingPunct="1">
              <a:lnSpc>
                <a:spcPct val="150000"/>
              </a:lnSpc>
            </a:pPr>
            <a:r>
              <a:rPr lang="zh-CN" altLang="en-US" sz="2400" dirty="0"/>
              <a:t>结束，</a:t>
            </a:r>
            <a:r>
              <a:rPr lang="en-US" altLang="zh-CN" sz="2400" dirty="0"/>
              <a:t>a=1</a:t>
            </a:r>
            <a:r>
              <a:rPr lang="zh-CN" altLang="en-US" sz="2400" dirty="0"/>
              <a:t>、</a:t>
            </a:r>
            <a:r>
              <a:rPr lang="en-US" altLang="zh-CN" sz="2400" dirty="0"/>
              <a:t>c=0</a:t>
            </a:r>
            <a:r>
              <a:rPr lang="zh-CN" altLang="en-US" sz="2400" dirty="0"/>
              <a:t>、</a:t>
            </a:r>
            <a:r>
              <a:rPr lang="en-US" altLang="zh-CN" sz="2400" dirty="0"/>
              <a:t>b=x</a:t>
            </a:r>
          </a:p>
        </p:txBody>
      </p:sp>
      <p:pic>
        <p:nvPicPr>
          <p:cNvPr id="4" name="图片 3">
            <a:extLst>
              <a:ext uri="{FF2B5EF4-FFF2-40B4-BE49-F238E27FC236}">
                <a16:creationId xmlns:a16="http://schemas.microsoft.com/office/drawing/2014/main" id="{13560E69-9B8A-CAF0-355B-1BCBBBB98790}"/>
              </a:ext>
            </a:extLst>
          </p:cNvPr>
          <p:cNvPicPr>
            <a:picLocks noChangeAspect="1"/>
          </p:cNvPicPr>
          <p:nvPr/>
        </p:nvPicPr>
        <p:blipFill rotWithShape="1">
          <a:blip r:embed="rId2"/>
          <a:srcRect l="24839" t="40993"/>
          <a:stretch/>
        </p:blipFill>
        <p:spPr>
          <a:xfrm>
            <a:off x="9256795" y="8991948"/>
            <a:ext cx="5870409" cy="2484228"/>
          </a:xfrm>
          <a:prstGeom prst="rect">
            <a:avLst/>
          </a:prstGeom>
        </p:spPr>
      </p:pic>
    </p:spTree>
    <p:extLst>
      <p:ext uri="{BB962C8B-B14F-4D97-AF65-F5344CB8AC3E}">
        <p14:creationId xmlns:p14="http://schemas.microsoft.com/office/powerpoint/2010/main" val="19928612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PODEM</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10769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PODEM</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示例：电路图如下，故障为</a:t>
            </a:r>
            <a:r>
              <a:rPr lang="en-US" altLang="zh-CN" sz="3000" dirty="0"/>
              <a:t>b stuck-at 0</a:t>
            </a:r>
          </a:p>
          <a:p>
            <a:pPr lvl="1" hangingPunct="1">
              <a:lnSpc>
                <a:spcPct val="150000"/>
              </a:lnSpc>
            </a:pPr>
            <a:r>
              <a:rPr lang="zh-CN" altLang="en-US" sz="3000" dirty="0"/>
              <a:t>流程：</a:t>
            </a:r>
            <a:endParaRPr lang="en-US" altLang="zh-CN" sz="3000" dirty="0"/>
          </a:p>
          <a:p>
            <a:pPr lvl="2" hangingPunct="1">
              <a:lnSpc>
                <a:spcPct val="150000"/>
              </a:lnSpc>
            </a:pPr>
            <a:r>
              <a:rPr lang="zh-CN" altLang="en-US" sz="2400" dirty="0"/>
              <a:t>设置各门输出值为</a:t>
            </a:r>
            <a:r>
              <a:rPr lang="en-US" altLang="zh-CN" sz="2400" dirty="0"/>
              <a:t>x</a:t>
            </a:r>
            <a:r>
              <a:rPr lang="zh-CN" altLang="en-US" sz="2400" dirty="0"/>
              <a:t>，并找到第一个目标：</a:t>
            </a:r>
            <a:r>
              <a:rPr lang="en-US" altLang="zh-CN" sz="2400" dirty="0"/>
              <a:t>b=1</a:t>
            </a:r>
          </a:p>
          <a:p>
            <a:pPr lvl="2" hangingPunct="1">
              <a:lnSpc>
                <a:spcPct val="150000"/>
              </a:lnSpc>
            </a:pPr>
            <a:r>
              <a:rPr lang="en-US" altLang="zh-CN" sz="2400" dirty="0"/>
              <a:t>Backtrace</a:t>
            </a:r>
            <a:r>
              <a:rPr lang="zh-CN" altLang="en-US" sz="2400" dirty="0"/>
              <a:t>，得到原始输入</a:t>
            </a:r>
            <a:r>
              <a:rPr lang="en-US" altLang="zh-CN" sz="2400" dirty="0"/>
              <a:t>a</a:t>
            </a:r>
            <a:r>
              <a:rPr lang="zh-CN" altLang="en-US" sz="2400" dirty="0"/>
              <a:t>必须等于</a:t>
            </a:r>
            <a:r>
              <a:rPr lang="en-US" altLang="zh-CN" sz="2400" dirty="0"/>
              <a:t>0</a:t>
            </a:r>
            <a:r>
              <a:rPr lang="zh-CN" altLang="en-US" sz="2400" dirty="0"/>
              <a:t>。逻辑模拟，发现</a:t>
            </a:r>
            <a:r>
              <a:rPr lang="en-US" altLang="zh-CN" sz="2400" dirty="0"/>
              <a:t>a=0</a:t>
            </a:r>
            <a:r>
              <a:rPr lang="zh-CN" altLang="en-US" sz="2400" dirty="0"/>
              <a:t>能够使</a:t>
            </a:r>
            <a:r>
              <a:rPr lang="en-US" altLang="zh-CN" sz="2400" dirty="0"/>
              <a:t>b stuck-at 0</a:t>
            </a:r>
            <a:r>
              <a:rPr lang="zh-CN" altLang="en-US" sz="2400" dirty="0"/>
              <a:t>被激发，但由于此时</a:t>
            </a:r>
            <a:r>
              <a:rPr lang="en-US" altLang="zh-CN" sz="2400" dirty="0"/>
              <a:t>b</a:t>
            </a:r>
            <a:r>
              <a:rPr lang="zh-CN" altLang="en-US" sz="2400" dirty="0"/>
              <a:t>、</a:t>
            </a:r>
            <a:r>
              <a:rPr lang="en-US" altLang="zh-CN" sz="2400" dirty="0"/>
              <a:t>c</a:t>
            </a:r>
            <a:r>
              <a:rPr lang="zh-CN" altLang="en-US" sz="2400" dirty="0"/>
              <a:t>的值都是确定的，因此</a:t>
            </a:r>
            <a:r>
              <a:rPr lang="en-US" altLang="zh-CN" sz="2400" dirty="0"/>
              <a:t>d</a:t>
            </a:r>
            <a:r>
              <a:rPr lang="zh-CN" altLang="en-US" sz="2400" dirty="0"/>
              <a:t>的值也确定了（而非</a:t>
            </a:r>
            <a:r>
              <a:rPr lang="en-US" altLang="zh-CN" sz="2400" dirty="0"/>
              <a:t>x</a:t>
            </a:r>
            <a:r>
              <a:rPr lang="zh-CN" altLang="en-US" sz="2400" dirty="0"/>
              <a:t>），所以</a:t>
            </a:r>
            <a:r>
              <a:rPr lang="en-US" altLang="zh-CN" sz="2400" dirty="0"/>
              <a:t>d</a:t>
            </a:r>
            <a:r>
              <a:rPr lang="zh-CN" altLang="en-US" sz="2400" dirty="0"/>
              <a:t>不能加入</a:t>
            </a:r>
            <a:r>
              <a:rPr lang="en-US" altLang="zh-CN" sz="2400" dirty="0"/>
              <a:t>D-</a:t>
            </a:r>
            <a:r>
              <a:rPr lang="zh-CN" altLang="en-US" sz="2400" dirty="0"/>
              <a:t>前沿。</a:t>
            </a:r>
            <a:endParaRPr lang="en-US" altLang="zh-CN" sz="2400" dirty="0"/>
          </a:p>
          <a:p>
            <a:pPr lvl="2" hangingPunct="1">
              <a:lnSpc>
                <a:spcPct val="150000"/>
              </a:lnSpc>
            </a:pPr>
            <a:r>
              <a:rPr lang="zh-CN" altLang="en-US" sz="2400" dirty="0"/>
              <a:t>回溯，尝试</a:t>
            </a:r>
            <a:r>
              <a:rPr lang="en-US" altLang="zh-CN" sz="2400" dirty="0"/>
              <a:t>a=1</a:t>
            </a:r>
            <a:r>
              <a:rPr lang="zh-CN" altLang="en-US" sz="2400" dirty="0"/>
              <a:t>，但这根本就不能激发</a:t>
            </a:r>
            <a:r>
              <a:rPr lang="en-US" altLang="zh-CN" sz="2400" dirty="0"/>
              <a:t>b stuck-at 0</a:t>
            </a:r>
            <a:r>
              <a:rPr lang="zh-CN" altLang="en-US" sz="2400" dirty="0"/>
              <a:t>。</a:t>
            </a:r>
            <a:endParaRPr lang="en-US" altLang="zh-CN" sz="2400" dirty="0"/>
          </a:p>
          <a:p>
            <a:pPr lvl="2" hangingPunct="1">
              <a:lnSpc>
                <a:spcPct val="150000"/>
              </a:lnSpc>
            </a:pPr>
            <a:r>
              <a:rPr lang="zh-CN" altLang="en-US" sz="2400" dirty="0"/>
              <a:t>再次尝试回溯，但</a:t>
            </a:r>
            <a:r>
              <a:rPr lang="en-US" altLang="zh-CN" sz="2400" dirty="0"/>
              <a:t>a</a:t>
            </a:r>
            <a:r>
              <a:rPr lang="zh-CN" altLang="en-US" sz="2400" dirty="0"/>
              <a:t>是原始输入，无法继续回溯。</a:t>
            </a:r>
            <a:endParaRPr lang="en-US" altLang="zh-CN" sz="2400" dirty="0"/>
          </a:p>
          <a:p>
            <a:pPr lvl="2" hangingPunct="1">
              <a:lnSpc>
                <a:spcPct val="150000"/>
              </a:lnSpc>
            </a:pPr>
            <a:r>
              <a:rPr lang="zh-CN" altLang="en-US" sz="2400" dirty="0"/>
              <a:t>算法失败，认为</a:t>
            </a:r>
            <a:r>
              <a:rPr lang="en-US" altLang="zh-CN" sz="2400" dirty="0"/>
              <a:t>b stuck-at 0</a:t>
            </a:r>
            <a:r>
              <a:rPr lang="zh-CN" altLang="en-US" sz="2400" dirty="0"/>
              <a:t>这个故障无法检测</a:t>
            </a:r>
            <a:endParaRPr lang="en-US" altLang="zh-CN" sz="2400" dirty="0"/>
          </a:p>
        </p:txBody>
      </p:sp>
      <p:pic>
        <p:nvPicPr>
          <p:cNvPr id="5" name="图片 4">
            <a:extLst>
              <a:ext uri="{FF2B5EF4-FFF2-40B4-BE49-F238E27FC236}">
                <a16:creationId xmlns:a16="http://schemas.microsoft.com/office/drawing/2014/main" id="{6F9C50B6-B102-CB33-BC1F-85021BFEBC3F}"/>
              </a:ext>
            </a:extLst>
          </p:cNvPr>
          <p:cNvPicPr>
            <a:picLocks noChangeAspect="1"/>
          </p:cNvPicPr>
          <p:nvPr/>
        </p:nvPicPr>
        <p:blipFill>
          <a:blip r:embed="rId2"/>
          <a:stretch>
            <a:fillRect/>
          </a:stretch>
        </p:blipFill>
        <p:spPr>
          <a:xfrm>
            <a:off x="7775304" y="9659984"/>
            <a:ext cx="8833391" cy="2366087"/>
          </a:xfrm>
          <a:prstGeom prst="rect">
            <a:avLst/>
          </a:prstGeom>
        </p:spPr>
      </p:pic>
    </p:spTree>
    <p:extLst>
      <p:ext uri="{BB962C8B-B14F-4D97-AF65-F5344CB8AC3E}">
        <p14:creationId xmlns:p14="http://schemas.microsoft.com/office/powerpoint/2010/main" val="39818308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PODEM</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10769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PODEM</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示例：电路图如下，故障为</a:t>
            </a:r>
            <a:r>
              <a:rPr lang="en-US" altLang="zh-CN" sz="3000" dirty="0"/>
              <a:t>g stuck-at 1</a:t>
            </a:r>
          </a:p>
          <a:p>
            <a:pPr lvl="1" hangingPunct="1">
              <a:lnSpc>
                <a:spcPct val="150000"/>
              </a:lnSpc>
            </a:pPr>
            <a:r>
              <a:rPr lang="zh-CN" altLang="en-US" sz="3000" dirty="0"/>
              <a:t>流程：</a:t>
            </a:r>
            <a:endParaRPr lang="en-US" altLang="zh-CN" sz="3000" dirty="0"/>
          </a:p>
          <a:p>
            <a:pPr lvl="2" hangingPunct="1">
              <a:lnSpc>
                <a:spcPct val="150000"/>
              </a:lnSpc>
            </a:pPr>
            <a:r>
              <a:rPr lang="zh-CN" altLang="en-US" sz="2400" dirty="0"/>
              <a:t>设置各门输出值为</a:t>
            </a:r>
            <a:r>
              <a:rPr lang="en-US" altLang="zh-CN" sz="2400" dirty="0"/>
              <a:t>x</a:t>
            </a:r>
            <a:r>
              <a:rPr lang="zh-CN" altLang="en-US" sz="2400" dirty="0"/>
              <a:t>，并找到第一个目标：</a:t>
            </a:r>
            <a:r>
              <a:rPr lang="en-US" altLang="zh-CN" sz="2400" dirty="0"/>
              <a:t>g=0</a:t>
            </a:r>
          </a:p>
          <a:p>
            <a:pPr lvl="2" hangingPunct="1">
              <a:lnSpc>
                <a:spcPct val="150000"/>
              </a:lnSpc>
            </a:pPr>
            <a:r>
              <a:rPr lang="en-US" altLang="zh-CN" sz="2400" dirty="0"/>
              <a:t>Backtrace</a:t>
            </a:r>
            <a:r>
              <a:rPr lang="zh-CN" altLang="en-US" sz="2400" dirty="0"/>
              <a:t>，首先尝试</a:t>
            </a:r>
            <a:r>
              <a:rPr lang="en-US" altLang="zh-CN" sz="2400" dirty="0"/>
              <a:t>a=0</a:t>
            </a:r>
            <a:r>
              <a:rPr lang="zh-CN" altLang="en-US" sz="2400" dirty="0"/>
              <a:t>，此时认为</a:t>
            </a:r>
            <a:r>
              <a:rPr lang="en-US" altLang="zh-CN" sz="2400" dirty="0"/>
              <a:t>D-frontier</a:t>
            </a:r>
            <a:r>
              <a:rPr lang="zh-CN" altLang="en-US" sz="2400" dirty="0"/>
              <a:t>在</a:t>
            </a:r>
            <a:r>
              <a:rPr lang="en-US" altLang="zh-CN" sz="2400" dirty="0"/>
              <a:t>h</a:t>
            </a:r>
            <a:r>
              <a:rPr lang="zh-CN" altLang="en-US" sz="2400" dirty="0"/>
              <a:t>，但并没有</a:t>
            </a:r>
            <a:r>
              <a:rPr lang="en-US" altLang="zh-CN" sz="2400" dirty="0"/>
              <a:t>X</a:t>
            </a:r>
            <a:r>
              <a:rPr lang="zh-CN" altLang="en-US" sz="2400" dirty="0"/>
              <a:t>路径从</a:t>
            </a:r>
            <a:r>
              <a:rPr lang="en-US" altLang="zh-CN" sz="2400" dirty="0"/>
              <a:t>h</a:t>
            </a:r>
            <a:r>
              <a:rPr lang="zh-CN" altLang="en-US" sz="2400" dirty="0"/>
              <a:t>到达原始输出（因为事实上</a:t>
            </a:r>
            <a:r>
              <a:rPr lang="en-US" altLang="zh-CN" sz="2400" dirty="0"/>
              <a:t>h</a:t>
            </a:r>
            <a:r>
              <a:rPr lang="zh-CN" altLang="en-US" sz="2400" dirty="0"/>
              <a:t>、</a:t>
            </a:r>
            <a:r>
              <a:rPr lang="en-US" altLang="zh-CN" sz="2400" dirty="0" err="1"/>
              <a:t>i</a:t>
            </a:r>
            <a:r>
              <a:rPr lang="zh-CN" altLang="en-US" sz="2400" dirty="0"/>
              <a:t>的值都确定了）</a:t>
            </a:r>
            <a:endParaRPr lang="en-US" altLang="zh-CN" sz="2400" dirty="0"/>
          </a:p>
          <a:p>
            <a:pPr lvl="2" hangingPunct="1">
              <a:lnSpc>
                <a:spcPct val="150000"/>
              </a:lnSpc>
            </a:pPr>
            <a:r>
              <a:rPr lang="zh-CN" altLang="en-US" sz="2400" dirty="0"/>
              <a:t>回溯，尝试</a:t>
            </a:r>
            <a:r>
              <a:rPr lang="en-US" altLang="zh-CN" sz="2400" dirty="0"/>
              <a:t>a=1</a:t>
            </a:r>
            <a:r>
              <a:rPr lang="zh-CN" altLang="en-US" sz="2400" dirty="0"/>
              <a:t>、</a:t>
            </a:r>
            <a:r>
              <a:rPr lang="en-US" altLang="zh-CN" sz="2400" dirty="0"/>
              <a:t>b=0</a:t>
            </a:r>
            <a:r>
              <a:rPr lang="zh-CN" altLang="en-US" sz="2400" dirty="0"/>
              <a:t>，此时</a:t>
            </a:r>
            <a:r>
              <a:rPr lang="en-US" altLang="zh-CN" sz="2400" dirty="0"/>
              <a:t>b</a:t>
            </a:r>
            <a:r>
              <a:rPr lang="zh-CN" altLang="en-US" sz="2400" dirty="0"/>
              <a:t>、</a:t>
            </a:r>
            <a:r>
              <a:rPr lang="en-US" altLang="zh-CN" sz="2400" dirty="0"/>
              <a:t>e</a:t>
            </a:r>
            <a:r>
              <a:rPr lang="zh-CN" altLang="en-US" sz="2400" dirty="0"/>
              <a:t>、</a:t>
            </a:r>
            <a:r>
              <a:rPr lang="en-US" altLang="zh-CN" sz="2400" dirty="0"/>
              <a:t>f</a:t>
            </a:r>
            <a:r>
              <a:rPr lang="zh-CN" altLang="en-US" sz="2400" dirty="0"/>
              <a:t>均为</a:t>
            </a:r>
            <a:r>
              <a:rPr lang="en-US" altLang="zh-CN" sz="2400" dirty="0"/>
              <a:t>0</a:t>
            </a:r>
            <a:r>
              <a:rPr lang="zh-CN" altLang="en-US" sz="2400" dirty="0"/>
              <a:t>，仍然认为</a:t>
            </a:r>
            <a:r>
              <a:rPr lang="en-US" altLang="zh-CN" sz="2400" dirty="0"/>
              <a:t>D-frontier</a:t>
            </a:r>
            <a:r>
              <a:rPr lang="zh-CN" altLang="en-US" sz="2400" dirty="0"/>
              <a:t>在</a:t>
            </a:r>
            <a:r>
              <a:rPr lang="en-US" altLang="zh-CN" sz="2400" dirty="0"/>
              <a:t>h</a:t>
            </a:r>
            <a:r>
              <a:rPr lang="zh-CN" altLang="en-US" sz="2400" dirty="0"/>
              <a:t>，但并没有</a:t>
            </a:r>
            <a:r>
              <a:rPr lang="en-US" altLang="zh-CN" sz="2400" dirty="0"/>
              <a:t>X</a:t>
            </a:r>
            <a:r>
              <a:rPr lang="zh-CN" altLang="en-US" sz="2400" dirty="0"/>
              <a:t>路径从</a:t>
            </a:r>
            <a:r>
              <a:rPr lang="en-US" altLang="zh-CN" sz="2400" dirty="0"/>
              <a:t>h</a:t>
            </a:r>
            <a:r>
              <a:rPr lang="zh-CN" altLang="en-US" sz="2400" dirty="0"/>
              <a:t>到达原始输出（因为</a:t>
            </a:r>
            <a:r>
              <a:rPr lang="en-US" altLang="zh-CN" sz="2400" dirty="0"/>
              <a:t>h</a:t>
            </a:r>
            <a:r>
              <a:rPr lang="zh-CN" altLang="en-US" sz="2400" dirty="0"/>
              <a:t>、</a:t>
            </a:r>
            <a:r>
              <a:rPr lang="en-US" altLang="zh-CN" sz="2400" dirty="0" err="1"/>
              <a:t>i</a:t>
            </a:r>
            <a:r>
              <a:rPr lang="zh-CN" altLang="en-US" sz="2400" dirty="0"/>
              <a:t>的值还是都确定了）</a:t>
            </a:r>
            <a:endParaRPr lang="en-US" altLang="zh-CN" sz="2400" dirty="0"/>
          </a:p>
          <a:p>
            <a:pPr lvl="2" hangingPunct="1">
              <a:lnSpc>
                <a:spcPct val="150000"/>
              </a:lnSpc>
            </a:pPr>
            <a:r>
              <a:rPr lang="zh-CN" altLang="en-US" sz="2400" dirty="0"/>
              <a:t>尝试回溯，但无法回溯。</a:t>
            </a:r>
            <a:endParaRPr lang="en-US" altLang="zh-CN" sz="2400" dirty="0"/>
          </a:p>
          <a:p>
            <a:pPr lvl="2" hangingPunct="1">
              <a:lnSpc>
                <a:spcPct val="150000"/>
              </a:lnSpc>
            </a:pPr>
            <a:r>
              <a:rPr lang="zh-CN" altLang="en-US" sz="2400" dirty="0"/>
              <a:t>认为</a:t>
            </a:r>
            <a:r>
              <a:rPr lang="en-US" altLang="zh-CN" sz="2400" dirty="0"/>
              <a:t>g stuck-at 1</a:t>
            </a:r>
            <a:r>
              <a:rPr lang="zh-CN" altLang="en-US" sz="2400" dirty="0"/>
              <a:t>是无法检测的故障。</a:t>
            </a:r>
            <a:endParaRPr lang="en-US" altLang="zh-CN" sz="2400" dirty="0"/>
          </a:p>
        </p:txBody>
      </p:sp>
      <p:pic>
        <p:nvPicPr>
          <p:cNvPr id="4" name="图片 3">
            <a:extLst>
              <a:ext uri="{FF2B5EF4-FFF2-40B4-BE49-F238E27FC236}">
                <a16:creationId xmlns:a16="http://schemas.microsoft.com/office/drawing/2014/main" id="{24E51F63-4386-70F9-5AA0-EFED996AE562}"/>
              </a:ext>
            </a:extLst>
          </p:cNvPr>
          <p:cNvPicPr>
            <a:picLocks noChangeAspect="1"/>
          </p:cNvPicPr>
          <p:nvPr/>
        </p:nvPicPr>
        <p:blipFill>
          <a:blip r:embed="rId2"/>
          <a:stretch>
            <a:fillRect/>
          </a:stretch>
        </p:blipFill>
        <p:spPr>
          <a:xfrm>
            <a:off x="7797410" y="9772156"/>
            <a:ext cx="8789180" cy="3028205"/>
          </a:xfrm>
          <a:prstGeom prst="rect">
            <a:avLst/>
          </a:prstGeom>
        </p:spPr>
      </p:pic>
    </p:spTree>
    <p:extLst>
      <p:ext uri="{BB962C8B-B14F-4D97-AF65-F5344CB8AC3E}">
        <p14:creationId xmlns:p14="http://schemas.microsoft.com/office/powerpoint/2010/main" val="34920653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en-US" altLang="zh-CN" dirty="0"/>
              <a:t>FAN</a:t>
            </a:r>
            <a:r>
              <a:rPr lang="zh-CN" altLang="en-US" dirty="0"/>
              <a:t>算法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40848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FAN</a:t>
            </a:r>
            <a:r>
              <a:rPr lang="zh-CN" altLang="en-US" sz="3600" b="1" dirty="0">
                <a:solidFill>
                  <a:srgbClr val="7030A0"/>
                </a:solidFill>
                <a:ea typeface="思源黑体 CN" panose="020B0500000000000000" pitchFamily="34" charset="-122"/>
              </a:rPr>
              <a:t>算法：</a:t>
            </a:r>
            <a:endParaRPr lang="en-US" altLang="zh-CN" sz="3600" b="1" dirty="0">
              <a:solidFill>
                <a:srgbClr val="7030A0"/>
              </a:solidFill>
              <a:ea typeface="思源黑体 CN" panose="020B0500000000000000" pitchFamily="34" charset="-122"/>
            </a:endParaRPr>
          </a:p>
          <a:p>
            <a:pPr lvl="1" hangingPunct="1">
              <a:lnSpc>
                <a:spcPct val="150000"/>
              </a:lnSpc>
            </a:pPr>
            <a:r>
              <a:rPr lang="en-US" altLang="zh-CN" sz="3000" dirty="0"/>
              <a:t>PODEM</a:t>
            </a:r>
            <a:r>
              <a:rPr lang="zh-CN" altLang="en-US" sz="3000" dirty="0"/>
              <a:t>算法的劣势：</a:t>
            </a:r>
            <a:endParaRPr lang="en-US" altLang="zh-CN" sz="3000" dirty="0"/>
          </a:p>
          <a:p>
            <a:pPr lvl="2" hangingPunct="1">
              <a:lnSpc>
                <a:spcPct val="150000"/>
              </a:lnSpc>
            </a:pPr>
            <a:r>
              <a:rPr lang="zh-CN" altLang="en-US" sz="2400" dirty="0"/>
              <a:t>决策点数目仍然较多</a:t>
            </a:r>
            <a:endParaRPr lang="en-US" altLang="zh-CN" sz="2400" dirty="0"/>
          </a:p>
          <a:p>
            <a:pPr lvl="2" hangingPunct="1">
              <a:lnSpc>
                <a:spcPct val="150000"/>
              </a:lnSpc>
            </a:pPr>
            <a:r>
              <a:rPr lang="zh-CN" altLang="en-US" sz="2400" dirty="0"/>
              <a:t>由于一次只关注一个目标，因此可能过分关注局部而忽略全局</a:t>
            </a:r>
            <a:endParaRPr lang="en-US" altLang="zh-CN" sz="2400" dirty="0"/>
          </a:p>
          <a:p>
            <a:pPr lvl="1" hangingPunct="1">
              <a:lnSpc>
                <a:spcPct val="150000"/>
              </a:lnSpc>
            </a:pPr>
            <a:r>
              <a:rPr lang="en-US" altLang="zh-CN" sz="3000" dirty="0"/>
              <a:t>FAN</a:t>
            </a:r>
            <a:r>
              <a:rPr lang="zh-CN" altLang="en-US" sz="3000" dirty="0"/>
              <a:t>算法的改进内容：</a:t>
            </a:r>
            <a:endParaRPr lang="en-US" altLang="zh-CN" sz="3000" dirty="0"/>
          </a:p>
          <a:p>
            <a:pPr lvl="2" hangingPunct="1">
              <a:lnSpc>
                <a:spcPct val="150000"/>
              </a:lnSpc>
            </a:pPr>
            <a:r>
              <a:rPr lang="zh-CN" altLang="en-US" sz="2400" dirty="0"/>
              <a:t>识别电路中的</a:t>
            </a:r>
            <a:r>
              <a:rPr lang="en-US" altLang="zh-CN" sz="2400" dirty="0"/>
              <a:t>headlines</a:t>
            </a:r>
            <a:r>
              <a:rPr lang="zh-CN" altLang="en-US" sz="2400" dirty="0"/>
              <a:t>（无扇出区域的输出信号）</a:t>
            </a:r>
            <a:endParaRPr lang="en-US" altLang="zh-CN" sz="2400" dirty="0"/>
          </a:p>
          <a:p>
            <a:pPr lvl="3" hangingPunct="1">
              <a:lnSpc>
                <a:spcPct val="150000"/>
              </a:lnSpc>
            </a:pPr>
            <a:r>
              <a:rPr lang="zh-CN" altLang="en-US" sz="2400" dirty="0"/>
              <a:t>对于这些扇入锥，只要锥外信号和锥内信号没有冲突，它们寻路到的原始输入就也不可能冲突；换言之，任何锥内的信号分配都可以无冲突地</a:t>
            </a:r>
            <a:r>
              <a:rPr lang="en-US" altLang="zh-CN" sz="2400" dirty="0"/>
              <a:t>Justify</a:t>
            </a:r>
            <a:r>
              <a:rPr lang="zh-CN" altLang="en-US" sz="2400" dirty="0"/>
              <a:t>到原始输入。这也就允许了</a:t>
            </a:r>
            <a:r>
              <a:rPr lang="en-US" altLang="zh-CN" sz="2400" dirty="0"/>
              <a:t>backtrace</a:t>
            </a:r>
            <a:r>
              <a:rPr lang="zh-CN" altLang="en-US" sz="2400" dirty="0"/>
              <a:t>回溯到</a:t>
            </a:r>
            <a:r>
              <a:rPr lang="en-US" altLang="zh-CN" sz="2400" dirty="0"/>
              <a:t>headlines</a:t>
            </a:r>
            <a:r>
              <a:rPr lang="zh-CN" altLang="en-US" sz="2400" dirty="0"/>
              <a:t>而不只是原始输入。（如上图，如果</a:t>
            </a:r>
            <a:r>
              <a:rPr lang="en-US" altLang="zh-CN" sz="2400" dirty="0"/>
              <a:t>z=1</a:t>
            </a:r>
            <a:r>
              <a:rPr lang="zh-CN" altLang="en-US" sz="2400" dirty="0"/>
              <a:t>是目标，那么</a:t>
            </a:r>
            <a:r>
              <a:rPr lang="en-US" altLang="zh-CN" sz="2400" dirty="0"/>
              <a:t>backtrace</a:t>
            </a:r>
            <a:r>
              <a:rPr lang="zh-CN" altLang="en-US" sz="2400" dirty="0"/>
              <a:t>不用追到原始输入而只用到</a:t>
            </a:r>
            <a:r>
              <a:rPr lang="en-US" altLang="zh-CN" sz="2400" dirty="0"/>
              <a:t>x</a:t>
            </a:r>
            <a:r>
              <a:rPr lang="zh-CN" altLang="en-US" sz="2400" dirty="0"/>
              <a:t>和</a:t>
            </a:r>
            <a:r>
              <a:rPr lang="en-US" altLang="zh-CN" sz="2400" dirty="0"/>
              <a:t>y</a:t>
            </a:r>
            <a:r>
              <a:rPr lang="zh-CN" altLang="en-US" sz="2400" dirty="0"/>
              <a:t>即可，因为它们是</a:t>
            </a:r>
            <a:r>
              <a:rPr lang="en-US" altLang="zh-CN" sz="2400" dirty="0"/>
              <a:t>headlines</a:t>
            </a:r>
            <a:r>
              <a:rPr lang="zh-CN" altLang="en-US" sz="2400" dirty="0"/>
              <a:t>）</a:t>
            </a:r>
            <a:endParaRPr lang="en-US" altLang="zh-CN" sz="2400" dirty="0"/>
          </a:p>
          <a:p>
            <a:pPr lvl="3" hangingPunct="1">
              <a:lnSpc>
                <a:spcPct val="150000"/>
              </a:lnSpc>
            </a:pPr>
            <a:r>
              <a:rPr lang="zh-CN" altLang="en-US" sz="2400" dirty="0"/>
              <a:t>简言之，这是将若干个原始输入整合为一个扇入锥进行考虑，减少了决策点。</a:t>
            </a:r>
            <a:endParaRPr lang="en-US" altLang="zh-CN" sz="2400" dirty="0"/>
          </a:p>
          <a:p>
            <a:pPr lvl="2" hangingPunct="1">
              <a:lnSpc>
                <a:spcPct val="150000"/>
              </a:lnSpc>
            </a:pPr>
            <a:r>
              <a:rPr lang="zh-CN" altLang="en-US" sz="2400" dirty="0"/>
              <a:t>此外，</a:t>
            </a:r>
            <a:r>
              <a:rPr lang="en-US" altLang="zh-CN" sz="2400" dirty="0"/>
              <a:t>FAN</a:t>
            </a:r>
            <a:r>
              <a:rPr lang="zh-CN" altLang="en-US" sz="2400" dirty="0"/>
              <a:t>算法同时可以考虑多个目标，例如右下图，</a:t>
            </a:r>
            <a:r>
              <a:rPr lang="en-US" altLang="zh-CN" sz="2400" dirty="0"/>
              <a:t>PODEM</a:t>
            </a:r>
            <a:r>
              <a:rPr lang="zh-CN" altLang="en-US" sz="2400" dirty="0"/>
              <a:t>算法的</a:t>
            </a:r>
            <a:r>
              <a:rPr lang="en-US" altLang="zh-CN" sz="2400" dirty="0"/>
              <a:t>backtrace</a:t>
            </a:r>
            <a:r>
              <a:rPr lang="zh-CN" altLang="en-US" sz="2400" dirty="0"/>
              <a:t>会直接考虑</a:t>
            </a:r>
            <a:r>
              <a:rPr lang="en-US" altLang="zh-CN" sz="2400" dirty="0"/>
              <a:t>k=0</a:t>
            </a:r>
            <a:r>
              <a:rPr lang="zh-CN" altLang="en-US" sz="2400" dirty="0"/>
              <a:t>，并进一步考虑</a:t>
            </a:r>
            <a:r>
              <a:rPr lang="en-US" altLang="zh-CN" sz="2400" dirty="0"/>
              <a:t>b=0</a:t>
            </a:r>
            <a:r>
              <a:rPr lang="zh-CN" altLang="en-US" sz="2400" dirty="0"/>
              <a:t>（这推理到最后会与</a:t>
            </a:r>
            <a:r>
              <a:rPr lang="en-US" altLang="zh-CN" sz="2400" dirty="0"/>
              <a:t>m=1</a:t>
            </a:r>
            <a:r>
              <a:rPr lang="zh-CN" altLang="en-US" sz="2400" dirty="0"/>
              <a:t>矛盾）；</a:t>
            </a:r>
            <a:r>
              <a:rPr lang="en-US" altLang="zh-CN" sz="2400" dirty="0"/>
              <a:t>FAN</a:t>
            </a:r>
            <a:r>
              <a:rPr lang="zh-CN" altLang="en-US" sz="2400" dirty="0"/>
              <a:t>算法会同时考虑</a:t>
            </a:r>
            <a:r>
              <a:rPr lang="en-US" altLang="zh-CN" sz="2400" dirty="0"/>
              <a:t>k=0</a:t>
            </a:r>
            <a:r>
              <a:rPr lang="zh-CN" altLang="en-US" sz="2400" dirty="0"/>
              <a:t>和</a:t>
            </a:r>
            <a:r>
              <a:rPr lang="en-US" altLang="zh-CN" sz="2400" dirty="0"/>
              <a:t>m=1</a:t>
            </a:r>
            <a:r>
              <a:rPr lang="zh-CN" altLang="en-US" sz="2400" dirty="0"/>
              <a:t>，通过在</a:t>
            </a:r>
            <a:r>
              <a:rPr lang="en-US" altLang="zh-CN" sz="2400" dirty="0"/>
              <a:t>backtrace</a:t>
            </a:r>
            <a:r>
              <a:rPr lang="zh-CN" altLang="en-US" sz="2400" dirty="0"/>
              <a:t>中引入计分的方式，最终得到考虑</a:t>
            </a:r>
            <a:r>
              <a:rPr lang="en-US" altLang="zh-CN" sz="2400" dirty="0"/>
              <a:t>b=0</a:t>
            </a:r>
            <a:r>
              <a:rPr lang="zh-CN" altLang="en-US" sz="2400" dirty="0"/>
              <a:t>不如考虑</a:t>
            </a:r>
            <a:r>
              <a:rPr lang="en-US" altLang="zh-CN" sz="2400" dirty="0"/>
              <a:t>a=0</a:t>
            </a:r>
            <a:r>
              <a:rPr lang="zh-CN" altLang="en-US" sz="2400" dirty="0"/>
              <a:t>的结论。</a:t>
            </a:r>
            <a:endParaRPr lang="en-US" altLang="zh-CN" sz="2400" dirty="0"/>
          </a:p>
          <a:p>
            <a:pPr lvl="2" hangingPunct="1">
              <a:lnSpc>
                <a:spcPct val="150000"/>
              </a:lnSpc>
            </a:pPr>
            <a:endParaRPr lang="en-US" altLang="zh-CN" sz="2400" dirty="0"/>
          </a:p>
          <a:p>
            <a:pPr lvl="2" hangingPunct="1">
              <a:lnSpc>
                <a:spcPct val="150000"/>
              </a:lnSpc>
            </a:pPr>
            <a:endParaRPr lang="en-US" altLang="zh-CN" sz="2400" dirty="0"/>
          </a:p>
        </p:txBody>
      </p:sp>
      <p:pic>
        <p:nvPicPr>
          <p:cNvPr id="6" name="图片 5">
            <a:extLst>
              <a:ext uri="{FF2B5EF4-FFF2-40B4-BE49-F238E27FC236}">
                <a16:creationId xmlns:a16="http://schemas.microsoft.com/office/drawing/2014/main" id="{DDB0E41C-654F-0F98-C220-3B32A5A36677}"/>
              </a:ext>
            </a:extLst>
          </p:cNvPr>
          <p:cNvPicPr>
            <a:picLocks noChangeAspect="1"/>
          </p:cNvPicPr>
          <p:nvPr/>
        </p:nvPicPr>
        <p:blipFill>
          <a:blip r:embed="rId2"/>
          <a:stretch>
            <a:fillRect/>
          </a:stretch>
        </p:blipFill>
        <p:spPr>
          <a:xfrm>
            <a:off x="14520313" y="3717757"/>
            <a:ext cx="4940950" cy="3341665"/>
          </a:xfrm>
          <a:prstGeom prst="rect">
            <a:avLst/>
          </a:prstGeom>
        </p:spPr>
      </p:pic>
      <p:pic>
        <p:nvPicPr>
          <p:cNvPr id="5" name="图片 4">
            <a:extLst>
              <a:ext uri="{FF2B5EF4-FFF2-40B4-BE49-F238E27FC236}">
                <a16:creationId xmlns:a16="http://schemas.microsoft.com/office/drawing/2014/main" id="{0343F8E9-919C-6D02-0039-D1E19C0EEA03}"/>
              </a:ext>
            </a:extLst>
          </p:cNvPr>
          <p:cNvPicPr>
            <a:picLocks noChangeAspect="1"/>
          </p:cNvPicPr>
          <p:nvPr/>
        </p:nvPicPr>
        <p:blipFill>
          <a:blip r:embed="rId3"/>
          <a:stretch>
            <a:fillRect/>
          </a:stretch>
        </p:blipFill>
        <p:spPr>
          <a:xfrm>
            <a:off x="15113417" y="10774788"/>
            <a:ext cx="4600575" cy="2143125"/>
          </a:xfrm>
          <a:prstGeom prst="rect">
            <a:avLst/>
          </a:prstGeom>
        </p:spPr>
      </p:pic>
    </p:spTree>
    <p:extLst>
      <p:ext uri="{BB962C8B-B14F-4D97-AF65-F5344CB8AC3E}">
        <p14:creationId xmlns:p14="http://schemas.microsoft.com/office/powerpoint/2010/main" val="7461153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静态逻辑预测</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40848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静态逻辑预测（</a:t>
            </a:r>
            <a:r>
              <a:rPr lang="en-US" altLang="zh-CN" sz="3600" b="1" dirty="0">
                <a:solidFill>
                  <a:srgbClr val="7030A0"/>
                </a:solidFill>
                <a:ea typeface="思源黑体 CN" panose="020B0500000000000000" pitchFamily="34" charset="-122"/>
              </a:rPr>
              <a:t>Static Logic Implications</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逻辑预测的内容，是捕获给电路中其他门进行赋值的效果。这对于</a:t>
            </a:r>
            <a:r>
              <a:rPr lang="en-US" altLang="zh-CN" sz="3000" dirty="0"/>
              <a:t>ATPG</a:t>
            </a:r>
            <a:r>
              <a:rPr lang="zh-CN" altLang="en-US" sz="3000" dirty="0"/>
              <a:t>做出更好的决策、减少回溯次数等非常有帮助。在逻辑模拟、故障模拟、故障诊断、逻辑验证、逻辑优化、识别不可测试的故障中均有作用。</a:t>
            </a:r>
            <a:endParaRPr lang="en-US" altLang="zh-CN" sz="3000" dirty="0"/>
          </a:p>
          <a:p>
            <a:pPr lvl="1" hangingPunct="1">
              <a:lnSpc>
                <a:spcPct val="150000"/>
              </a:lnSpc>
            </a:pPr>
            <a:r>
              <a:rPr lang="zh-CN" altLang="en-US" sz="3000" dirty="0"/>
              <a:t>静态逻辑预测可以在</a:t>
            </a:r>
            <a:r>
              <a:rPr lang="en-US" altLang="zh-CN" sz="3000" dirty="0"/>
              <a:t>ATPG</a:t>
            </a:r>
            <a:r>
              <a:rPr lang="zh-CN" altLang="en-US" sz="3000" dirty="0"/>
              <a:t>开始前一次性地完成，完成后就可以获得信号的某些子集之间的关系。</a:t>
            </a:r>
            <a:endParaRPr lang="en-US" altLang="zh-CN" sz="3000" dirty="0"/>
          </a:p>
          <a:p>
            <a:pPr lvl="1" hangingPunct="1">
              <a:lnSpc>
                <a:spcPct val="150000"/>
              </a:lnSpc>
            </a:pPr>
            <a:r>
              <a:rPr lang="zh-CN" altLang="en-US" sz="3000" dirty="0"/>
              <a:t>静态逻辑预测可以分为直接预测（只表示电路门上的逻辑关系）、间接预测和扩展向后预测（需要电路仿真以及过渡和反证性质的应用）</a:t>
            </a:r>
            <a:endParaRPr lang="en-US" altLang="zh-CN" sz="3000" dirty="0"/>
          </a:p>
          <a:p>
            <a:pPr lvl="1" hangingPunct="1">
              <a:lnSpc>
                <a:spcPct val="150000"/>
              </a:lnSpc>
            </a:pPr>
            <a:r>
              <a:rPr lang="zh-CN" altLang="en-US" sz="3000" dirty="0"/>
              <a:t>术语定义</a:t>
            </a:r>
            <a:endParaRPr lang="en-US" altLang="zh-CN" sz="3000" dirty="0"/>
          </a:p>
          <a:p>
            <a:pPr lvl="2" hangingPunct="1">
              <a:lnSpc>
                <a:spcPct val="150000"/>
              </a:lnSpc>
            </a:pPr>
            <a:r>
              <a:rPr lang="en-US" altLang="zh-CN" sz="2400" dirty="0"/>
              <a:t>[N, v, t]</a:t>
            </a:r>
            <a:r>
              <a:rPr lang="zh-CN" altLang="en-US" sz="2400" dirty="0"/>
              <a:t>：在时间</a:t>
            </a:r>
            <a:r>
              <a:rPr lang="en-US" altLang="zh-CN" sz="2400" dirty="0"/>
              <a:t>t</a:t>
            </a:r>
            <a:r>
              <a:rPr lang="zh-CN" altLang="en-US" sz="2400" dirty="0"/>
              <a:t>把</a:t>
            </a:r>
            <a:r>
              <a:rPr lang="en-US" altLang="zh-CN" sz="2400" dirty="0"/>
              <a:t>v</a:t>
            </a:r>
            <a:r>
              <a:rPr lang="zh-CN" altLang="en-US" sz="2400" dirty="0"/>
              <a:t>值赋给门</a:t>
            </a:r>
            <a:r>
              <a:rPr lang="en-US" altLang="zh-CN" sz="2400" dirty="0"/>
              <a:t>N</a:t>
            </a:r>
            <a:r>
              <a:rPr lang="zh-CN" altLang="en-US" sz="2400" dirty="0"/>
              <a:t>（当</a:t>
            </a:r>
            <a:r>
              <a:rPr lang="en-US" altLang="zh-CN" sz="2400" dirty="0"/>
              <a:t>t=0</a:t>
            </a:r>
            <a:r>
              <a:rPr lang="zh-CN" altLang="en-US" sz="2400" dirty="0"/>
              <a:t>时可忽略不写）</a:t>
            </a:r>
            <a:endParaRPr lang="en-US" altLang="zh-CN" sz="2400" dirty="0"/>
          </a:p>
          <a:p>
            <a:pPr lvl="2" hangingPunct="1">
              <a:lnSpc>
                <a:spcPct val="150000"/>
              </a:lnSpc>
            </a:pPr>
            <a:r>
              <a:rPr lang="en-US" altLang="zh-CN" sz="2400" dirty="0"/>
              <a:t>[N, v, t1]</a:t>
            </a:r>
            <a:r>
              <a:rPr lang="zh-CN" altLang="en-US" sz="2400" dirty="0"/>
              <a:t>→</a:t>
            </a:r>
            <a:r>
              <a:rPr lang="en-US" altLang="zh-CN" sz="2400" dirty="0"/>
              <a:t>[M, w, t2]</a:t>
            </a:r>
            <a:r>
              <a:rPr lang="zh-CN" altLang="en-US" sz="2400" dirty="0"/>
              <a:t>：在时间</a:t>
            </a:r>
            <a:r>
              <a:rPr lang="en-US" altLang="zh-CN" sz="2400" dirty="0"/>
              <a:t>t1</a:t>
            </a:r>
            <a:r>
              <a:rPr lang="zh-CN" altLang="en-US" sz="2400" dirty="0"/>
              <a:t>把</a:t>
            </a:r>
            <a:r>
              <a:rPr lang="en-US" altLang="zh-CN" sz="2400" dirty="0"/>
              <a:t>v</a:t>
            </a:r>
            <a:r>
              <a:rPr lang="zh-CN" altLang="en-US" sz="2400" dirty="0"/>
              <a:t>值赋给门</a:t>
            </a:r>
            <a:r>
              <a:rPr lang="en-US" altLang="zh-CN" sz="2400" dirty="0"/>
              <a:t>N</a:t>
            </a:r>
            <a:r>
              <a:rPr lang="zh-CN" altLang="en-US" sz="2400" dirty="0"/>
              <a:t>，能导致在时间</a:t>
            </a:r>
            <a:r>
              <a:rPr lang="en-US" altLang="zh-CN" sz="2400" dirty="0"/>
              <a:t>t2</a:t>
            </a:r>
            <a:r>
              <a:rPr lang="zh-CN" altLang="en-US" sz="2400" dirty="0"/>
              <a:t>时把</a:t>
            </a:r>
            <a:r>
              <a:rPr lang="en-US" altLang="zh-CN" sz="2400" dirty="0"/>
              <a:t>w</a:t>
            </a:r>
            <a:r>
              <a:rPr lang="zh-CN" altLang="en-US" sz="2400" dirty="0"/>
              <a:t>值赋给门</a:t>
            </a:r>
            <a:r>
              <a:rPr lang="en-US" altLang="zh-CN" sz="2400" dirty="0"/>
              <a:t>M</a:t>
            </a:r>
          </a:p>
          <a:p>
            <a:pPr lvl="2" hangingPunct="1">
              <a:lnSpc>
                <a:spcPct val="150000"/>
              </a:lnSpc>
            </a:pPr>
            <a:r>
              <a:rPr lang="en-US" altLang="zh-CN" sz="2400" dirty="0" err="1"/>
              <a:t>Impl</a:t>
            </a:r>
            <a:r>
              <a:rPr lang="en-US" altLang="zh-CN" sz="2400" dirty="0"/>
              <a:t>[N, v, t1]</a:t>
            </a:r>
            <a:r>
              <a:rPr lang="zh-CN" altLang="en-US" sz="2400" dirty="0"/>
              <a:t>：“在时间</a:t>
            </a:r>
            <a:r>
              <a:rPr lang="en-US" altLang="zh-CN" sz="2400" dirty="0"/>
              <a:t>t1</a:t>
            </a:r>
            <a:r>
              <a:rPr lang="zh-CN" altLang="en-US" sz="2400" dirty="0"/>
              <a:t>把</a:t>
            </a:r>
            <a:r>
              <a:rPr lang="en-US" altLang="zh-CN" sz="2400" dirty="0"/>
              <a:t>v</a:t>
            </a:r>
            <a:r>
              <a:rPr lang="zh-CN" altLang="en-US" sz="2400" dirty="0"/>
              <a:t>值赋给门</a:t>
            </a:r>
            <a:r>
              <a:rPr lang="en-US" altLang="zh-CN" sz="2400" dirty="0"/>
              <a:t>N</a:t>
            </a:r>
            <a:r>
              <a:rPr lang="zh-CN" altLang="en-US" sz="2400" dirty="0"/>
              <a:t>”这个行为，能导致的所有行为的集合。</a:t>
            </a:r>
            <a:endParaRPr lang="en-US" altLang="zh-CN" sz="2400" dirty="0"/>
          </a:p>
          <a:p>
            <a:pPr lvl="2" hangingPunct="1">
              <a:lnSpc>
                <a:spcPct val="150000"/>
              </a:lnSpc>
            </a:pPr>
            <a:endParaRPr lang="en-US" altLang="zh-CN" sz="2400" dirty="0"/>
          </a:p>
        </p:txBody>
      </p:sp>
      <p:pic>
        <p:nvPicPr>
          <p:cNvPr id="8" name="图片 7">
            <a:extLst>
              <a:ext uri="{FF2B5EF4-FFF2-40B4-BE49-F238E27FC236}">
                <a16:creationId xmlns:a16="http://schemas.microsoft.com/office/drawing/2014/main" id="{1F3E8164-3965-8532-94D4-020474211074}"/>
              </a:ext>
            </a:extLst>
          </p:cNvPr>
          <p:cNvPicPr>
            <a:picLocks noChangeAspect="1"/>
          </p:cNvPicPr>
          <p:nvPr/>
        </p:nvPicPr>
        <p:blipFill>
          <a:blip r:embed="rId2"/>
          <a:stretch>
            <a:fillRect/>
          </a:stretch>
        </p:blipFill>
        <p:spPr>
          <a:xfrm>
            <a:off x="15646315" y="8526888"/>
            <a:ext cx="5267325" cy="2247900"/>
          </a:xfrm>
          <a:prstGeom prst="rect">
            <a:avLst/>
          </a:prstGeom>
        </p:spPr>
      </p:pic>
    </p:spTree>
    <p:extLst>
      <p:ext uri="{BB962C8B-B14F-4D97-AF65-F5344CB8AC3E}">
        <p14:creationId xmlns:p14="http://schemas.microsoft.com/office/powerpoint/2010/main" val="272830104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静态逻辑预测</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617266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静态逻辑预测（</a:t>
            </a:r>
            <a:r>
              <a:rPr lang="en-US" altLang="zh-CN" sz="3600" b="1" dirty="0">
                <a:solidFill>
                  <a:srgbClr val="7030A0"/>
                </a:solidFill>
                <a:ea typeface="思源黑体 CN" panose="020B0500000000000000" pitchFamily="34" charset="-122"/>
              </a:rPr>
              <a:t>Static Logic Implications</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以下图为例，解释直接、间接和扩展向后预测的区别：</a:t>
            </a:r>
            <a:endParaRPr lang="en-US" altLang="zh-CN" sz="3000" dirty="0"/>
          </a:p>
          <a:p>
            <a:pPr lvl="2" hangingPunct="1">
              <a:lnSpc>
                <a:spcPct val="150000"/>
              </a:lnSpc>
            </a:pPr>
            <a:r>
              <a:rPr lang="zh-CN" altLang="en-US" sz="2400" dirty="0"/>
              <a:t>直接：如果给出</a:t>
            </a:r>
            <a:r>
              <a:rPr lang="en-US" altLang="zh-CN" sz="2400" dirty="0"/>
              <a:t>[f, 1, 0]</a:t>
            </a:r>
            <a:r>
              <a:rPr lang="zh-CN" altLang="en-US" sz="2400" dirty="0"/>
              <a:t>，则可以推出直接相连的门的情况：</a:t>
            </a:r>
            <a:r>
              <a:rPr lang="en-US" altLang="zh-CN" sz="2400" dirty="0"/>
              <a:t>[g, 1, 0]</a:t>
            </a:r>
            <a:r>
              <a:rPr lang="zh-CN" altLang="en-US" sz="2400" dirty="0"/>
              <a:t>、</a:t>
            </a:r>
            <a:r>
              <a:rPr lang="en-US" altLang="zh-CN" sz="2400" dirty="0"/>
              <a:t> [k, 1, 0]</a:t>
            </a:r>
            <a:r>
              <a:rPr lang="zh-CN" altLang="en-US" sz="2400" dirty="0"/>
              <a:t>、</a:t>
            </a:r>
            <a:r>
              <a:rPr lang="en-US" altLang="zh-CN" sz="2400" dirty="0"/>
              <a:t> [d, 1, 0]</a:t>
            </a:r>
            <a:r>
              <a:rPr lang="zh-CN" altLang="en-US" sz="2400" dirty="0"/>
              <a:t>、</a:t>
            </a:r>
            <a:r>
              <a:rPr lang="en-US" altLang="zh-CN" sz="2400" dirty="0"/>
              <a:t> [e, 1, 0]</a:t>
            </a:r>
          </a:p>
          <a:p>
            <a:pPr lvl="2" hangingPunct="1">
              <a:lnSpc>
                <a:spcPct val="150000"/>
              </a:lnSpc>
            </a:pPr>
            <a:r>
              <a:rPr lang="zh-CN" altLang="en-US" sz="2400" dirty="0"/>
              <a:t>间接：根据上述的直接结论</a:t>
            </a:r>
            <a:r>
              <a:rPr lang="en-US" altLang="zh-CN" sz="2400" dirty="0"/>
              <a:t>[g, 1, 0] </a:t>
            </a:r>
            <a:r>
              <a:rPr lang="zh-CN" altLang="en-US" sz="2400" dirty="0"/>
              <a:t>，我们可以推出</a:t>
            </a:r>
            <a:r>
              <a:rPr lang="en-US" altLang="zh-CN" sz="2400" dirty="0"/>
              <a:t>[j, 1, 0]</a:t>
            </a:r>
            <a:r>
              <a:rPr lang="zh-CN" altLang="en-US" sz="2400" dirty="0"/>
              <a:t>；再加上</a:t>
            </a:r>
            <a:r>
              <a:rPr lang="en-US" altLang="zh-CN" sz="2400" dirty="0"/>
              <a:t>[k, 1, 0]</a:t>
            </a:r>
            <a:r>
              <a:rPr lang="zh-CN" altLang="en-US" sz="2400" dirty="0"/>
              <a:t>，我们可以推出</a:t>
            </a:r>
            <a:r>
              <a:rPr lang="en-US" altLang="zh-CN" sz="2400" dirty="0"/>
              <a:t>[x, 1, 0]</a:t>
            </a:r>
            <a:r>
              <a:rPr lang="zh-CN" altLang="en-US" sz="2400" dirty="0"/>
              <a:t>。则说</a:t>
            </a:r>
            <a:r>
              <a:rPr lang="en-US" altLang="zh-CN" sz="2400" dirty="0"/>
              <a:t>[x, 1, 0]</a:t>
            </a:r>
            <a:r>
              <a:rPr lang="zh-CN" altLang="en-US" sz="2400" dirty="0"/>
              <a:t>是</a:t>
            </a:r>
            <a:r>
              <a:rPr lang="en-US" altLang="zh-CN" sz="2400" dirty="0"/>
              <a:t>[f, 1, 0]</a:t>
            </a:r>
            <a:r>
              <a:rPr lang="zh-CN" altLang="en-US" sz="2400" dirty="0"/>
              <a:t>的间接预测。</a:t>
            </a:r>
            <a:endParaRPr lang="en-US" altLang="zh-CN" sz="2400" dirty="0"/>
          </a:p>
          <a:p>
            <a:pPr lvl="2" hangingPunct="1">
              <a:lnSpc>
                <a:spcPct val="150000"/>
              </a:lnSpc>
            </a:pPr>
            <a:r>
              <a:rPr lang="zh-CN" altLang="en-US" sz="2400" dirty="0"/>
              <a:t>扩展向后：例如</a:t>
            </a:r>
            <a:r>
              <a:rPr lang="en-US" altLang="zh-CN" sz="2400" dirty="0"/>
              <a:t>[d, 1, 0]</a:t>
            </a:r>
            <a:r>
              <a:rPr lang="zh-CN" altLang="en-US" sz="2400" dirty="0"/>
              <a:t>并不能直接推出</a:t>
            </a:r>
            <a:r>
              <a:rPr lang="en-US" altLang="zh-CN" sz="2400" dirty="0"/>
              <a:t>[a, 1, 0]</a:t>
            </a:r>
            <a:r>
              <a:rPr lang="zh-CN" altLang="en-US" sz="2400" dirty="0"/>
              <a:t>和</a:t>
            </a:r>
            <a:r>
              <a:rPr lang="en-US" altLang="zh-CN" sz="2400" dirty="0"/>
              <a:t>[b, 1, 0]</a:t>
            </a:r>
            <a:r>
              <a:rPr lang="zh-CN" altLang="en-US" sz="2400" dirty="0"/>
              <a:t>，但我们可以把</a:t>
            </a:r>
            <a:r>
              <a:rPr lang="en-US" altLang="zh-CN" sz="2400" dirty="0" err="1"/>
              <a:t>Impl</a:t>
            </a:r>
            <a:r>
              <a:rPr lang="en-US" altLang="zh-CN" sz="2400" dirty="0"/>
              <a:t>[a, 1, 0]</a:t>
            </a:r>
            <a:r>
              <a:rPr lang="zh-CN" altLang="en-US" sz="2400" dirty="0"/>
              <a:t>和</a:t>
            </a:r>
            <a:r>
              <a:rPr lang="en-US" altLang="zh-CN" sz="2400" dirty="0" err="1"/>
              <a:t>Impl</a:t>
            </a:r>
            <a:r>
              <a:rPr lang="en-US" altLang="zh-CN" sz="2400" dirty="0"/>
              <a:t>[f, 1, 0]</a:t>
            </a:r>
            <a:r>
              <a:rPr lang="zh-CN" altLang="en-US" sz="2400" dirty="0"/>
              <a:t>进行仿真得到</a:t>
            </a:r>
            <a:r>
              <a:rPr lang="en-US" altLang="zh-CN" sz="2400" dirty="0" err="1"/>
              <a:t>setA</a:t>
            </a:r>
            <a:r>
              <a:rPr lang="zh-CN" altLang="en-US" sz="2400" dirty="0"/>
              <a:t>，把</a:t>
            </a:r>
            <a:r>
              <a:rPr lang="en-US" altLang="zh-CN" sz="2400" dirty="0" err="1"/>
              <a:t>Impl</a:t>
            </a:r>
            <a:r>
              <a:rPr lang="en-US" altLang="zh-CN" sz="2400" dirty="0"/>
              <a:t>[b, 1, 0]</a:t>
            </a:r>
            <a:r>
              <a:rPr lang="zh-CN" altLang="en-US" sz="2400" dirty="0"/>
              <a:t>和</a:t>
            </a:r>
            <a:r>
              <a:rPr lang="en-US" altLang="zh-CN" sz="2400" dirty="0" err="1"/>
              <a:t>Impl</a:t>
            </a:r>
            <a:r>
              <a:rPr lang="en-US" altLang="zh-CN" sz="2400" dirty="0"/>
              <a:t>[f, 1, 0]</a:t>
            </a:r>
            <a:r>
              <a:rPr lang="zh-CN" altLang="en-US" sz="2400" dirty="0"/>
              <a:t>进行仿真得到</a:t>
            </a:r>
            <a:r>
              <a:rPr lang="en-US" altLang="zh-CN" sz="2400" dirty="0" err="1"/>
              <a:t>setB</a:t>
            </a:r>
            <a:r>
              <a:rPr lang="zh-CN" altLang="en-US" sz="2400" dirty="0"/>
              <a:t>。</a:t>
            </a:r>
            <a:r>
              <a:rPr lang="en-US" altLang="zh-CN" sz="2400" dirty="0" err="1"/>
              <a:t>setA</a:t>
            </a:r>
            <a:r>
              <a:rPr lang="zh-CN" altLang="en-US" sz="2400" dirty="0"/>
              <a:t>和</a:t>
            </a:r>
            <a:r>
              <a:rPr lang="en-US" altLang="zh-CN" sz="2400" dirty="0" err="1"/>
              <a:t>setB</a:t>
            </a:r>
            <a:r>
              <a:rPr lang="zh-CN" altLang="en-US" sz="2400" dirty="0"/>
              <a:t>的交集即是</a:t>
            </a:r>
            <a:r>
              <a:rPr lang="en-US" altLang="zh-CN" sz="2400" dirty="0"/>
              <a:t>[d, 1, 0]</a:t>
            </a:r>
            <a:r>
              <a:rPr lang="zh-CN" altLang="en-US" sz="2400" dirty="0"/>
              <a:t>的扩展向后预测（这些是无论</a:t>
            </a:r>
            <a:r>
              <a:rPr lang="en-US" altLang="zh-CN" sz="2400" dirty="0"/>
              <a:t>a=1</a:t>
            </a:r>
            <a:r>
              <a:rPr lang="zh-CN" altLang="en-US" sz="2400" dirty="0"/>
              <a:t>还是</a:t>
            </a:r>
            <a:r>
              <a:rPr lang="en-US" altLang="zh-CN" sz="2400" dirty="0"/>
              <a:t>b=1</a:t>
            </a:r>
            <a:r>
              <a:rPr lang="zh-CN" altLang="en-US" sz="2400" dirty="0"/>
              <a:t>成立，都会随之成立的结论，例如</a:t>
            </a:r>
            <a:r>
              <a:rPr lang="en-US" altLang="zh-CN" sz="2400" dirty="0"/>
              <a:t>z=0</a:t>
            </a:r>
            <a:r>
              <a:rPr lang="zh-CN" altLang="en-US" sz="2400" dirty="0"/>
              <a:t>）</a:t>
            </a:r>
            <a:endParaRPr lang="en-US" altLang="zh-CN" sz="2400" dirty="0"/>
          </a:p>
          <a:p>
            <a:pPr lvl="2" hangingPunct="1">
              <a:lnSpc>
                <a:spcPct val="150000"/>
              </a:lnSpc>
            </a:pPr>
            <a:endParaRPr lang="en-US" altLang="zh-CN" sz="2400" dirty="0"/>
          </a:p>
        </p:txBody>
      </p:sp>
      <p:pic>
        <p:nvPicPr>
          <p:cNvPr id="7" name="图片 6">
            <a:extLst>
              <a:ext uri="{FF2B5EF4-FFF2-40B4-BE49-F238E27FC236}">
                <a16:creationId xmlns:a16="http://schemas.microsoft.com/office/drawing/2014/main" id="{15BD49BA-C54F-4CC1-87AA-663883067DEF}"/>
              </a:ext>
            </a:extLst>
          </p:cNvPr>
          <p:cNvPicPr>
            <a:picLocks noChangeAspect="1"/>
          </p:cNvPicPr>
          <p:nvPr/>
        </p:nvPicPr>
        <p:blipFill>
          <a:blip r:embed="rId2"/>
          <a:stretch>
            <a:fillRect/>
          </a:stretch>
        </p:blipFill>
        <p:spPr>
          <a:xfrm>
            <a:off x="6470764" y="8841579"/>
            <a:ext cx="10936850" cy="4477000"/>
          </a:xfrm>
          <a:prstGeom prst="rect">
            <a:avLst/>
          </a:prstGeom>
        </p:spPr>
      </p:pic>
      <p:pic>
        <p:nvPicPr>
          <p:cNvPr id="9" name="图片 8">
            <a:extLst>
              <a:ext uri="{FF2B5EF4-FFF2-40B4-BE49-F238E27FC236}">
                <a16:creationId xmlns:a16="http://schemas.microsoft.com/office/drawing/2014/main" id="{B06F578E-CE37-C8CB-6465-7BED00C4A50B}"/>
              </a:ext>
            </a:extLst>
          </p:cNvPr>
          <p:cNvPicPr>
            <a:picLocks noChangeAspect="1"/>
          </p:cNvPicPr>
          <p:nvPr/>
        </p:nvPicPr>
        <p:blipFill>
          <a:blip r:embed="rId3"/>
          <a:stretch>
            <a:fillRect/>
          </a:stretch>
        </p:blipFill>
        <p:spPr>
          <a:xfrm>
            <a:off x="17823281" y="3033964"/>
            <a:ext cx="4667250" cy="2667000"/>
          </a:xfrm>
          <a:prstGeom prst="rect">
            <a:avLst/>
          </a:prstGeom>
        </p:spPr>
      </p:pic>
      <p:pic>
        <p:nvPicPr>
          <p:cNvPr id="11" name="图片 10">
            <a:extLst>
              <a:ext uri="{FF2B5EF4-FFF2-40B4-BE49-F238E27FC236}">
                <a16:creationId xmlns:a16="http://schemas.microsoft.com/office/drawing/2014/main" id="{5318352D-0A0A-A0CC-5214-4AFB1E4FFFDE}"/>
              </a:ext>
            </a:extLst>
          </p:cNvPr>
          <p:cNvPicPr>
            <a:picLocks noChangeAspect="1"/>
          </p:cNvPicPr>
          <p:nvPr/>
        </p:nvPicPr>
        <p:blipFill>
          <a:blip r:embed="rId4"/>
          <a:stretch>
            <a:fillRect/>
          </a:stretch>
        </p:blipFill>
        <p:spPr>
          <a:xfrm>
            <a:off x="17823281" y="5765016"/>
            <a:ext cx="5172075" cy="2800350"/>
          </a:xfrm>
          <a:prstGeom prst="rect">
            <a:avLst/>
          </a:prstGeom>
        </p:spPr>
      </p:pic>
      <p:pic>
        <p:nvPicPr>
          <p:cNvPr id="13" name="图片 12">
            <a:extLst>
              <a:ext uri="{FF2B5EF4-FFF2-40B4-BE49-F238E27FC236}">
                <a16:creationId xmlns:a16="http://schemas.microsoft.com/office/drawing/2014/main" id="{3C6E8A82-83B0-BE44-E26F-D32DE9D835BD}"/>
              </a:ext>
            </a:extLst>
          </p:cNvPr>
          <p:cNvPicPr>
            <a:picLocks noChangeAspect="1"/>
          </p:cNvPicPr>
          <p:nvPr/>
        </p:nvPicPr>
        <p:blipFill>
          <a:blip r:embed="rId5"/>
          <a:stretch>
            <a:fillRect/>
          </a:stretch>
        </p:blipFill>
        <p:spPr>
          <a:xfrm>
            <a:off x="17543797" y="8629418"/>
            <a:ext cx="6019800" cy="2876550"/>
          </a:xfrm>
          <a:prstGeom prst="rect">
            <a:avLst/>
          </a:prstGeom>
        </p:spPr>
      </p:pic>
    </p:spTree>
    <p:extLst>
      <p:ext uri="{BB962C8B-B14F-4D97-AF65-F5344CB8AC3E}">
        <p14:creationId xmlns:p14="http://schemas.microsoft.com/office/powerpoint/2010/main" val="87617256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动态逻辑预测</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40848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动态逻辑预测（</a:t>
            </a:r>
            <a:r>
              <a:rPr lang="en-US" altLang="zh-CN" sz="3600" b="1" dirty="0">
                <a:solidFill>
                  <a:srgbClr val="7030A0"/>
                </a:solidFill>
                <a:ea typeface="思源黑体 CN" panose="020B0500000000000000" pitchFamily="34" charset="-122"/>
              </a:rPr>
              <a:t>Dynamic Logic Implications</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动态逻辑预测是在</a:t>
            </a:r>
            <a:r>
              <a:rPr lang="en-US" altLang="zh-CN" sz="3000" dirty="0"/>
              <a:t>ATPG</a:t>
            </a:r>
            <a:r>
              <a:rPr lang="zh-CN" altLang="en-US" sz="3000" dirty="0"/>
              <a:t>进行过程中完成的</a:t>
            </a:r>
            <a:endParaRPr lang="en-US" altLang="zh-CN" sz="3000" dirty="0"/>
          </a:p>
          <a:p>
            <a:pPr lvl="1" hangingPunct="1">
              <a:lnSpc>
                <a:spcPct val="150000"/>
              </a:lnSpc>
            </a:pPr>
            <a:r>
              <a:rPr lang="zh-CN" altLang="en-US" sz="3000" dirty="0"/>
              <a:t>考虑最基本的与门</a:t>
            </a:r>
            <a:r>
              <a:rPr lang="en-US" altLang="zh-CN" sz="3000" dirty="0"/>
              <a:t>c=</a:t>
            </a:r>
            <a:r>
              <a:rPr lang="en-US" altLang="zh-CN" sz="3000" dirty="0" err="1"/>
              <a:t>a·b</a:t>
            </a:r>
            <a:r>
              <a:rPr lang="zh-CN" altLang="en-US" sz="3000" dirty="0"/>
              <a:t>，</a:t>
            </a:r>
            <a:r>
              <a:rPr lang="en-US" altLang="zh-CN" sz="3000" dirty="0"/>
              <a:t>c=0</a:t>
            </a:r>
            <a:r>
              <a:rPr lang="zh-CN" altLang="en-US" sz="3000" dirty="0"/>
              <a:t>并不意味着</a:t>
            </a:r>
            <a:r>
              <a:rPr lang="en-US" altLang="zh-CN" sz="3000" dirty="0"/>
              <a:t>a</a:t>
            </a:r>
            <a:r>
              <a:rPr lang="zh-CN" altLang="en-US" sz="3000" dirty="0"/>
              <a:t>或</a:t>
            </a:r>
            <a:r>
              <a:rPr lang="en-US" altLang="zh-CN" sz="3000" dirty="0"/>
              <a:t>b</a:t>
            </a:r>
            <a:r>
              <a:rPr lang="zh-CN" altLang="en-US" sz="3000" dirty="0"/>
              <a:t>的值能确定，但如果补加一条</a:t>
            </a:r>
            <a:r>
              <a:rPr lang="en-US" altLang="zh-CN" sz="3000" dirty="0"/>
              <a:t>a=1</a:t>
            </a:r>
            <a:r>
              <a:rPr lang="zh-CN" altLang="en-US" sz="3000" dirty="0"/>
              <a:t>，则马上能够断定</a:t>
            </a:r>
            <a:r>
              <a:rPr lang="en-US" altLang="zh-CN" sz="3000" dirty="0"/>
              <a:t>b=0</a:t>
            </a:r>
            <a:r>
              <a:rPr lang="zh-CN" altLang="en-US" sz="3000" dirty="0"/>
              <a:t>。这意味着</a:t>
            </a:r>
            <a:r>
              <a:rPr lang="en-US" altLang="zh-CN" sz="3000" dirty="0"/>
              <a:t>b</a:t>
            </a:r>
            <a:r>
              <a:rPr lang="zh-CN" altLang="en-US" sz="3000" dirty="0"/>
              <a:t>的值是需要其他门的情况来辅助判定的。</a:t>
            </a:r>
            <a:endParaRPr lang="en-US" altLang="zh-CN" sz="3000" dirty="0"/>
          </a:p>
          <a:p>
            <a:pPr lvl="1" hangingPunct="1">
              <a:lnSpc>
                <a:spcPct val="150000"/>
              </a:lnSpc>
            </a:pPr>
            <a:r>
              <a:rPr lang="zh-CN" altLang="en-US" sz="3000" dirty="0"/>
              <a:t>考虑右图，给定</a:t>
            </a:r>
            <a:r>
              <a:rPr lang="en-US" altLang="zh-CN" sz="3000" dirty="0"/>
              <a:t>c=1</a:t>
            </a:r>
          </a:p>
          <a:p>
            <a:pPr lvl="2" hangingPunct="1">
              <a:lnSpc>
                <a:spcPct val="150000"/>
              </a:lnSpc>
            </a:pPr>
            <a:r>
              <a:rPr lang="zh-CN" altLang="en-US" sz="2400" dirty="0"/>
              <a:t>如需</a:t>
            </a:r>
            <a:r>
              <a:rPr lang="en-US" altLang="zh-CN" sz="2400" dirty="0"/>
              <a:t>z=0</a:t>
            </a:r>
            <a:r>
              <a:rPr lang="zh-CN" altLang="en-US" sz="2400" dirty="0"/>
              <a:t>，则</a:t>
            </a:r>
            <a:r>
              <a:rPr lang="en-US" altLang="zh-CN" sz="2400" dirty="0"/>
              <a:t>d</a:t>
            </a:r>
            <a:r>
              <a:rPr lang="zh-CN" altLang="en-US" sz="2400" dirty="0"/>
              <a:t>或</a:t>
            </a:r>
            <a:r>
              <a:rPr lang="en-US" altLang="zh-CN" sz="2400" dirty="0"/>
              <a:t>e</a:t>
            </a:r>
            <a:r>
              <a:rPr lang="zh-CN" altLang="en-US" sz="2400" dirty="0"/>
              <a:t>至少一个为</a:t>
            </a:r>
            <a:r>
              <a:rPr lang="en-US" altLang="zh-CN" sz="2400" dirty="0"/>
              <a:t>0</a:t>
            </a:r>
            <a:r>
              <a:rPr lang="zh-CN" altLang="en-US" sz="2400" dirty="0"/>
              <a:t>：</a:t>
            </a:r>
            <a:endParaRPr lang="en-US" altLang="zh-CN" sz="2400" dirty="0"/>
          </a:p>
          <a:p>
            <a:pPr lvl="3" hangingPunct="1">
              <a:lnSpc>
                <a:spcPct val="150000"/>
              </a:lnSpc>
            </a:pPr>
            <a:r>
              <a:rPr lang="en-US" altLang="zh-CN" sz="2400" dirty="0"/>
              <a:t>d=0</a:t>
            </a:r>
            <a:r>
              <a:rPr lang="zh-CN" altLang="en-US" sz="2400" dirty="0"/>
              <a:t>意味着</a:t>
            </a:r>
            <a:r>
              <a:rPr lang="en-US" altLang="zh-CN" sz="2400" dirty="0"/>
              <a:t>a=b=0</a:t>
            </a:r>
          </a:p>
          <a:p>
            <a:pPr lvl="3" hangingPunct="1">
              <a:lnSpc>
                <a:spcPct val="150000"/>
              </a:lnSpc>
            </a:pPr>
            <a:r>
              <a:rPr lang="en-US" altLang="zh-CN" sz="2400" dirty="0"/>
              <a:t>e=0</a:t>
            </a:r>
            <a:r>
              <a:rPr lang="zh-CN" altLang="en-US" sz="2400" dirty="0"/>
              <a:t>意味着</a:t>
            </a:r>
            <a:r>
              <a:rPr lang="en-US" altLang="zh-CN" sz="2400" dirty="0"/>
              <a:t>b=0</a:t>
            </a:r>
          </a:p>
          <a:p>
            <a:pPr lvl="3" hangingPunct="1">
              <a:lnSpc>
                <a:spcPct val="150000"/>
              </a:lnSpc>
            </a:pPr>
            <a:r>
              <a:rPr lang="zh-CN" altLang="en-US" sz="2400" dirty="0"/>
              <a:t>以上两者的交集为</a:t>
            </a:r>
            <a:r>
              <a:rPr lang="en-US" altLang="zh-CN" sz="2400" dirty="0"/>
              <a:t>b=0</a:t>
            </a:r>
            <a:r>
              <a:rPr lang="zh-CN" altLang="en-US" sz="2400" dirty="0"/>
              <a:t>，则给定</a:t>
            </a:r>
            <a:r>
              <a:rPr lang="en-US" altLang="zh-CN" sz="2400" dirty="0"/>
              <a:t>c=1</a:t>
            </a:r>
            <a:r>
              <a:rPr lang="zh-CN" altLang="en-US" sz="2400" dirty="0"/>
              <a:t>时</a:t>
            </a:r>
            <a:r>
              <a:rPr lang="en-US" altLang="zh-CN" sz="2400" dirty="0"/>
              <a:t>z=0</a:t>
            </a:r>
            <a:r>
              <a:rPr lang="zh-CN" altLang="en-US" sz="2400" dirty="0"/>
              <a:t>的动态逻辑预测是</a:t>
            </a:r>
            <a:r>
              <a:rPr lang="en-US" altLang="zh-CN" sz="2400" dirty="0"/>
              <a:t>b=0</a:t>
            </a:r>
            <a:r>
              <a:rPr lang="zh-CN" altLang="en-US" sz="2400" dirty="0"/>
              <a:t>。</a:t>
            </a:r>
            <a:endParaRPr lang="en-US" altLang="zh-CN" sz="2400" dirty="0"/>
          </a:p>
          <a:p>
            <a:pPr lvl="1" hangingPunct="1">
              <a:lnSpc>
                <a:spcPct val="150000"/>
              </a:lnSpc>
            </a:pPr>
            <a:r>
              <a:rPr lang="zh-CN" altLang="en-US" sz="3000" dirty="0"/>
              <a:t>考虑右图，给定</a:t>
            </a:r>
            <a:r>
              <a:rPr lang="en-US" altLang="zh-CN" sz="3000" dirty="0"/>
              <a:t>b=D</a:t>
            </a:r>
          </a:p>
          <a:p>
            <a:pPr lvl="2" hangingPunct="1">
              <a:lnSpc>
                <a:spcPct val="150000"/>
              </a:lnSpc>
            </a:pPr>
            <a:r>
              <a:rPr lang="zh-CN" altLang="en-US" sz="2400" dirty="0"/>
              <a:t>如需</a:t>
            </a:r>
            <a:r>
              <a:rPr lang="en-US" altLang="zh-CN" sz="2400" dirty="0"/>
              <a:t>D</a:t>
            </a:r>
            <a:r>
              <a:rPr lang="zh-CN" altLang="en-US" sz="2400" dirty="0"/>
              <a:t>能传播到</a:t>
            </a:r>
            <a:r>
              <a:rPr lang="en-US" altLang="zh-CN" sz="2400" dirty="0"/>
              <a:t>z</a:t>
            </a:r>
            <a:r>
              <a:rPr lang="zh-CN" altLang="en-US" sz="2400" dirty="0"/>
              <a:t>，则</a:t>
            </a:r>
            <a:r>
              <a:rPr lang="en-US" altLang="zh-CN" sz="2400" dirty="0"/>
              <a:t>d</a:t>
            </a:r>
            <a:r>
              <a:rPr lang="zh-CN" altLang="en-US" sz="2400" dirty="0"/>
              <a:t>或</a:t>
            </a:r>
            <a:r>
              <a:rPr lang="en-US" altLang="zh-CN" sz="2400" dirty="0"/>
              <a:t>e</a:t>
            </a:r>
            <a:r>
              <a:rPr lang="zh-CN" altLang="en-US" sz="2400" dirty="0"/>
              <a:t>至少一个为</a:t>
            </a:r>
            <a:r>
              <a:rPr lang="en-US" altLang="zh-CN" sz="2400" dirty="0"/>
              <a:t>D</a:t>
            </a:r>
          </a:p>
          <a:p>
            <a:pPr lvl="3" hangingPunct="1">
              <a:lnSpc>
                <a:spcPct val="150000"/>
              </a:lnSpc>
            </a:pPr>
            <a:r>
              <a:rPr lang="en-US" altLang="zh-CN" sz="2400" dirty="0"/>
              <a:t>d=D</a:t>
            </a:r>
            <a:r>
              <a:rPr lang="zh-CN" altLang="en-US" sz="2400" dirty="0"/>
              <a:t>意味着</a:t>
            </a:r>
            <a:r>
              <a:rPr lang="en-US" altLang="zh-CN" sz="2400" dirty="0"/>
              <a:t>a=0</a:t>
            </a:r>
          </a:p>
          <a:p>
            <a:pPr lvl="3" hangingPunct="1">
              <a:lnSpc>
                <a:spcPct val="150000"/>
              </a:lnSpc>
            </a:pPr>
            <a:r>
              <a:rPr lang="en-US" altLang="zh-CN" sz="2400" dirty="0"/>
              <a:t>e=D</a:t>
            </a:r>
            <a:r>
              <a:rPr lang="zh-CN" altLang="en-US" sz="2400" dirty="0"/>
              <a:t>意味着</a:t>
            </a:r>
            <a:r>
              <a:rPr lang="en-US" altLang="zh-CN" sz="2400" dirty="0"/>
              <a:t>c=1</a:t>
            </a:r>
          </a:p>
          <a:p>
            <a:pPr lvl="3" hangingPunct="1">
              <a:lnSpc>
                <a:spcPct val="150000"/>
              </a:lnSpc>
            </a:pPr>
            <a:r>
              <a:rPr lang="zh-CN" altLang="en-US" sz="2400" dirty="0"/>
              <a:t>无论以上两者哪个成立，</a:t>
            </a:r>
            <a:r>
              <a:rPr lang="en-US" altLang="zh-CN" sz="2400" dirty="0"/>
              <a:t>f</a:t>
            </a:r>
            <a:r>
              <a:rPr lang="zh-CN" altLang="en-US" sz="2400" dirty="0"/>
              <a:t>都需为</a:t>
            </a:r>
            <a:r>
              <a:rPr lang="en-US" altLang="zh-CN" sz="2400" dirty="0"/>
              <a:t>1</a:t>
            </a:r>
            <a:r>
              <a:rPr lang="zh-CN" altLang="en-US" sz="2400" dirty="0"/>
              <a:t>，因此给定</a:t>
            </a:r>
            <a:r>
              <a:rPr lang="en-US" altLang="zh-CN" sz="2400" dirty="0"/>
              <a:t>b=D</a:t>
            </a:r>
            <a:r>
              <a:rPr lang="zh-CN" altLang="en-US" sz="2400" dirty="0"/>
              <a:t>时能传播到</a:t>
            </a:r>
            <a:r>
              <a:rPr lang="en-US" altLang="zh-CN" sz="2400" dirty="0"/>
              <a:t>z</a:t>
            </a:r>
            <a:r>
              <a:rPr lang="zh-CN" altLang="en-US" sz="2400" dirty="0"/>
              <a:t>的动态逻辑预测是</a:t>
            </a:r>
            <a:r>
              <a:rPr lang="en-US" altLang="zh-CN" sz="2400" dirty="0"/>
              <a:t>f=1</a:t>
            </a:r>
            <a:r>
              <a:rPr lang="zh-CN" altLang="en-US" sz="2400" dirty="0"/>
              <a:t>。</a:t>
            </a:r>
            <a:endParaRPr lang="en-US" altLang="zh-CN" sz="2400" dirty="0"/>
          </a:p>
        </p:txBody>
      </p:sp>
      <p:pic>
        <p:nvPicPr>
          <p:cNvPr id="5" name="图片 4">
            <a:extLst>
              <a:ext uri="{FF2B5EF4-FFF2-40B4-BE49-F238E27FC236}">
                <a16:creationId xmlns:a16="http://schemas.microsoft.com/office/drawing/2014/main" id="{F5DA2F2C-C8D6-F159-3E25-76FA1BA469E5}"/>
              </a:ext>
            </a:extLst>
          </p:cNvPr>
          <p:cNvPicPr>
            <a:picLocks noChangeAspect="1"/>
          </p:cNvPicPr>
          <p:nvPr/>
        </p:nvPicPr>
        <p:blipFill>
          <a:blip r:embed="rId2"/>
          <a:stretch>
            <a:fillRect/>
          </a:stretch>
        </p:blipFill>
        <p:spPr>
          <a:xfrm>
            <a:off x="9461583" y="6522119"/>
            <a:ext cx="4381500" cy="2019300"/>
          </a:xfrm>
          <a:prstGeom prst="rect">
            <a:avLst/>
          </a:prstGeom>
        </p:spPr>
      </p:pic>
      <p:pic>
        <p:nvPicPr>
          <p:cNvPr id="7" name="图片 6">
            <a:extLst>
              <a:ext uri="{FF2B5EF4-FFF2-40B4-BE49-F238E27FC236}">
                <a16:creationId xmlns:a16="http://schemas.microsoft.com/office/drawing/2014/main" id="{4452288F-F603-175F-DD4C-22AD6D451BD2}"/>
              </a:ext>
            </a:extLst>
          </p:cNvPr>
          <p:cNvPicPr>
            <a:picLocks noChangeAspect="1"/>
          </p:cNvPicPr>
          <p:nvPr/>
        </p:nvPicPr>
        <p:blipFill>
          <a:blip r:embed="rId3"/>
          <a:stretch>
            <a:fillRect/>
          </a:stretch>
        </p:blipFill>
        <p:spPr>
          <a:xfrm>
            <a:off x="9461583" y="9354944"/>
            <a:ext cx="4272316" cy="2460067"/>
          </a:xfrm>
          <a:prstGeom prst="rect">
            <a:avLst/>
          </a:prstGeom>
        </p:spPr>
      </p:pic>
    </p:spTree>
    <p:extLst>
      <p:ext uri="{BB962C8B-B14F-4D97-AF65-F5344CB8AC3E}">
        <p14:creationId xmlns:p14="http://schemas.microsoft.com/office/powerpoint/2010/main" val="224598897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动态逻辑预测</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40848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动态逻辑预测（</a:t>
            </a:r>
            <a:r>
              <a:rPr lang="en-US" altLang="zh-CN" sz="3600" b="1" dirty="0">
                <a:solidFill>
                  <a:srgbClr val="7030A0"/>
                </a:solidFill>
                <a:ea typeface="思源黑体 CN" panose="020B0500000000000000" pitchFamily="34" charset="-122"/>
              </a:rPr>
              <a:t>Dynamic Logic Implications</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en-US" altLang="zh-CN" sz="3000" dirty="0" err="1"/>
              <a:t>Hamzaoglu</a:t>
            </a:r>
            <a:r>
              <a:rPr lang="zh-CN" altLang="en-US" sz="3000" dirty="0"/>
              <a:t>的推广：对于所有</a:t>
            </a:r>
            <a:r>
              <a:rPr lang="en-US" altLang="zh-CN" sz="3000" dirty="0"/>
              <a:t>D-</a:t>
            </a:r>
            <a:r>
              <a:rPr lang="zh-CN" altLang="en-US" sz="3000" dirty="0"/>
              <a:t>前沿中的门，每个门都有若干可行的赋值；为了保证至少有一个门的故障影响能传播到原始输出，这些赋值的交集即是必须的赋值。</a:t>
            </a:r>
            <a:endParaRPr lang="en-US" altLang="zh-CN" sz="3000" dirty="0"/>
          </a:p>
          <a:p>
            <a:pPr lvl="1" hangingPunct="1">
              <a:lnSpc>
                <a:spcPct val="150000"/>
              </a:lnSpc>
            </a:pPr>
            <a:r>
              <a:rPr lang="en-US" altLang="zh-CN" sz="3000" dirty="0" err="1"/>
              <a:t>Giraldi</a:t>
            </a:r>
            <a:r>
              <a:rPr lang="zh-CN" altLang="en-US" sz="3000" dirty="0"/>
              <a:t>基于动态学习的评估前沿（</a:t>
            </a:r>
            <a:r>
              <a:rPr lang="en-US" altLang="zh-CN" sz="3000" dirty="0"/>
              <a:t>Evaluation Frontier, E-</a:t>
            </a:r>
            <a:r>
              <a:rPr lang="zh-CN" altLang="en-US" sz="3000" dirty="0"/>
              <a:t>前沿）：</a:t>
            </a:r>
            <a:endParaRPr lang="en-US" altLang="zh-CN" sz="3000" dirty="0"/>
          </a:p>
          <a:p>
            <a:pPr lvl="2" hangingPunct="1">
              <a:lnSpc>
                <a:spcPct val="150000"/>
              </a:lnSpc>
            </a:pPr>
            <a:r>
              <a:rPr lang="zh-CN" altLang="en-US" sz="2400" dirty="0"/>
              <a:t>设已经为故障</a:t>
            </a:r>
            <a:r>
              <a:rPr lang="en-US" altLang="zh-CN" sz="2400" dirty="0"/>
              <a:t>fi</a:t>
            </a:r>
            <a:r>
              <a:rPr lang="zh-CN" altLang="en-US" sz="2400" dirty="0"/>
              <a:t>学习了一组</a:t>
            </a:r>
            <a:r>
              <a:rPr lang="en-US" altLang="zh-CN" sz="2400" dirty="0"/>
              <a:t>E-</a:t>
            </a:r>
            <a:r>
              <a:rPr lang="zh-CN" altLang="en-US" sz="2400" dirty="0"/>
              <a:t>前沿，并且</a:t>
            </a:r>
            <a:r>
              <a:rPr lang="en-US" altLang="zh-CN" sz="2400" dirty="0"/>
              <a:t>fi</a:t>
            </a:r>
            <a:r>
              <a:rPr lang="zh-CN" altLang="en-US" sz="2400" dirty="0"/>
              <a:t>的相应决策树可用</a:t>
            </a:r>
            <a:endParaRPr lang="en-US" altLang="zh-CN" sz="2400" dirty="0"/>
          </a:p>
          <a:p>
            <a:pPr lvl="2" hangingPunct="1">
              <a:lnSpc>
                <a:spcPct val="150000"/>
              </a:lnSpc>
            </a:pPr>
            <a:r>
              <a:rPr lang="zh-CN" altLang="en-US" sz="2400" dirty="0"/>
              <a:t>对于不同的故障</a:t>
            </a:r>
            <a:r>
              <a:rPr lang="en-US" altLang="zh-CN" sz="2400" dirty="0"/>
              <a:t>fj</a:t>
            </a:r>
            <a:r>
              <a:rPr lang="zh-CN" altLang="en-US" sz="2400" dirty="0"/>
              <a:t>，如果学习了类似的</a:t>
            </a:r>
            <a:r>
              <a:rPr lang="en-US" altLang="zh-CN" sz="2400" dirty="0"/>
              <a:t>E-</a:t>
            </a:r>
            <a:r>
              <a:rPr lang="zh-CN" altLang="en-US" sz="2400" dirty="0"/>
              <a:t>前沿（至少具有如图所示的一种故障影响），则</a:t>
            </a:r>
            <a:r>
              <a:rPr lang="en-US" altLang="zh-CN" sz="2400" dirty="0"/>
              <a:t>fj</a:t>
            </a:r>
            <a:r>
              <a:rPr lang="zh-CN" altLang="en-US" sz="2400" dirty="0"/>
              <a:t>决策树的子树可以直接从</a:t>
            </a:r>
            <a:r>
              <a:rPr lang="en-US" altLang="zh-CN" sz="2400" dirty="0"/>
              <a:t>fi</a:t>
            </a:r>
            <a:r>
              <a:rPr lang="zh-CN" altLang="en-US" sz="2400" dirty="0"/>
              <a:t>决策树中的子树进行复制，</a:t>
            </a:r>
            <a:r>
              <a:rPr lang="en-US" altLang="zh-CN" sz="2400" dirty="0"/>
              <a:t>E-</a:t>
            </a:r>
            <a:r>
              <a:rPr lang="zh-CN" altLang="en-US" sz="2400" dirty="0"/>
              <a:t>前沿被映射到该树。</a:t>
            </a:r>
            <a:endParaRPr lang="en-US" altLang="zh-CN" sz="2400" dirty="0"/>
          </a:p>
          <a:p>
            <a:pPr lvl="2" hangingPunct="1">
              <a:lnSpc>
                <a:spcPct val="150000"/>
              </a:lnSpc>
            </a:pPr>
            <a:r>
              <a:rPr lang="zh-CN" altLang="en-US" sz="2400" dirty="0"/>
              <a:t>只关心左侧的三个门，不关心</a:t>
            </a:r>
            <a:r>
              <a:rPr lang="en-US" altLang="zh-CN" sz="2400" dirty="0"/>
              <a:t>E-</a:t>
            </a:r>
            <a:r>
              <a:rPr lang="zh-CN" altLang="en-US" sz="2400" dirty="0"/>
              <a:t>前沿右侧的情况。</a:t>
            </a:r>
            <a:endParaRPr lang="en-US" altLang="zh-CN" sz="2400" dirty="0"/>
          </a:p>
          <a:p>
            <a:pPr lvl="2" hangingPunct="1">
              <a:lnSpc>
                <a:spcPct val="150000"/>
              </a:lnSpc>
            </a:pPr>
            <a:r>
              <a:rPr lang="zh-CN" altLang="en-US" sz="2400" dirty="0"/>
              <a:t>这使得故障传播可以直接借鉴其他地方的故障传播方案。</a:t>
            </a:r>
            <a:endParaRPr lang="en-US" altLang="zh-CN" sz="1800" dirty="0"/>
          </a:p>
          <a:p>
            <a:pPr lvl="2" hangingPunct="1">
              <a:lnSpc>
                <a:spcPct val="150000"/>
              </a:lnSpc>
            </a:pPr>
            <a:endParaRPr lang="en-US" altLang="zh-CN" sz="2400" dirty="0"/>
          </a:p>
        </p:txBody>
      </p:sp>
      <p:pic>
        <p:nvPicPr>
          <p:cNvPr id="6" name="图片 5">
            <a:extLst>
              <a:ext uri="{FF2B5EF4-FFF2-40B4-BE49-F238E27FC236}">
                <a16:creationId xmlns:a16="http://schemas.microsoft.com/office/drawing/2014/main" id="{AB4ACB78-A8CF-6DF4-B03C-696A22530864}"/>
              </a:ext>
            </a:extLst>
          </p:cNvPr>
          <p:cNvPicPr>
            <a:picLocks noChangeAspect="1"/>
          </p:cNvPicPr>
          <p:nvPr/>
        </p:nvPicPr>
        <p:blipFill>
          <a:blip r:embed="rId2"/>
          <a:stretch>
            <a:fillRect/>
          </a:stretch>
        </p:blipFill>
        <p:spPr>
          <a:xfrm>
            <a:off x="12192000" y="8313821"/>
            <a:ext cx="4507297" cy="5004758"/>
          </a:xfrm>
          <a:prstGeom prst="rect">
            <a:avLst/>
          </a:prstGeom>
        </p:spPr>
      </p:pic>
    </p:spTree>
    <p:extLst>
      <p:ext uri="{BB962C8B-B14F-4D97-AF65-F5344CB8AC3E}">
        <p14:creationId xmlns:p14="http://schemas.microsoft.com/office/powerpoint/2010/main" val="3038624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5248" y="8452599"/>
            <a:ext cx="20949173" cy="1689532"/>
          </a:xfrm>
        </p:spPr>
        <p:txBody>
          <a:bodyPr>
            <a:normAutofit fontScale="90000"/>
          </a:bodyPr>
          <a:lstStyle/>
          <a:p>
            <a:pPr hangingPunct="1">
              <a:lnSpc>
                <a:spcPct val="150000"/>
              </a:lnSpc>
            </a:pPr>
            <a:r>
              <a:rPr lang="zh-CN" altLang="en-US" dirty="0">
                <a:ea typeface="思源黑体 CN" panose="020B0500000000000000" pitchFamily="34" charset="-122"/>
              </a:rPr>
              <a:t>时序</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en-US" altLang="zh-CN" dirty="0">
              <a:ea typeface="思源黑体 CN" panose="020B0500000000000000" pitchFamily="34" charset="-122"/>
            </a:endParaRPr>
          </a:p>
        </p:txBody>
      </p:sp>
      <p:sp>
        <p:nvSpPr>
          <p:cNvPr id="4" name="文本占位符 3"/>
          <p:cNvSpPr>
            <a:spLocks noGrp="1"/>
          </p:cNvSpPr>
          <p:nvPr>
            <p:ph type="body"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82700859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04 </a:t>
            </a:r>
            <a:r>
              <a:rPr lang="zh-CN" altLang="en-US" dirty="0">
                <a:ea typeface="思源黑体 CN" panose="020B0500000000000000" pitchFamily="34" charset="-122"/>
              </a:rPr>
              <a:t>时序</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时钟延展</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258933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时钟延展（</a:t>
            </a:r>
            <a:r>
              <a:rPr lang="en-US" altLang="zh-CN" sz="3600" b="1" dirty="0">
                <a:solidFill>
                  <a:srgbClr val="7030A0"/>
                </a:solidFill>
                <a:ea typeface="思源黑体 CN" panose="020B0500000000000000" pitchFamily="34" charset="-122"/>
              </a:rPr>
              <a:t>Time Frame Expansion</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在时序逻辑的情况下，一个向量可能不足以检测目标故障，因为激励和传播条件可能需要将一些触发器值指定为特定值。</a:t>
            </a:r>
            <a:endParaRPr lang="en-US" altLang="zh-CN" sz="3000" dirty="0"/>
          </a:p>
          <a:p>
            <a:pPr lvl="1" hangingPunct="1">
              <a:lnSpc>
                <a:spcPct val="150000"/>
              </a:lnSpc>
            </a:pPr>
            <a:r>
              <a:rPr lang="en-US" altLang="zh-CN" sz="3000" dirty="0"/>
              <a:t>ATPG </a:t>
            </a:r>
            <a:r>
              <a:rPr lang="zh-CN" altLang="en-US" sz="3000" dirty="0"/>
              <a:t>首先尝试通过几个时钟周期将故障影响传播到原始输出，并将所有中间触发器值传播回时钟周期</a:t>
            </a:r>
            <a:r>
              <a:rPr lang="en-US" altLang="zh-CN" sz="3000" dirty="0"/>
              <a:t>0</a:t>
            </a:r>
            <a:r>
              <a:rPr lang="zh-CN" altLang="en-US" sz="3000" dirty="0"/>
              <a:t>。然后，</a:t>
            </a:r>
            <a:r>
              <a:rPr lang="en-US" altLang="zh-CN" sz="3000" dirty="0"/>
              <a:t>ATPG </a:t>
            </a:r>
            <a:r>
              <a:rPr lang="zh-CN" altLang="en-US" sz="3000" dirty="0"/>
              <a:t>继续证明所有伪原始输出值的合理性。</a:t>
            </a:r>
            <a:endParaRPr lang="en-US" altLang="zh-CN" sz="3000" dirty="0"/>
          </a:p>
          <a:p>
            <a:pPr lvl="1" hangingPunct="1">
              <a:lnSpc>
                <a:spcPct val="150000"/>
              </a:lnSpc>
            </a:pPr>
            <a:r>
              <a:rPr lang="zh-CN" altLang="en-US" sz="3000" dirty="0"/>
              <a:t>举例：如果故障影响已向前传播了三个时钟周期</a:t>
            </a:r>
            <a:r>
              <a:rPr lang="en-US" altLang="zh-CN" sz="3000" dirty="0"/>
              <a:t>1</a:t>
            </a:r>
            <a:r>
              <a:rPr lang="zh-CN" altLang="en-US" sz="3000" dirty="0"/>
              <a:t>、</a:t>
            </a:r>
            <a:r>
              <a:rPr lang="en-US" altLang="zh-CN" sz="3000" dirty="0"/>
              <a:t>2</a:t>
            </a:r>
            <a:r>
              <a:rPr lang="zh-CN" altLang="en-US" sz="3000" dirty="0"/>
              <a:t>和</a:t>
            </a:r>
            <a:r>
              <a:rPr lang="en-US" altLang="zh-CN" sz="3000" dirty="0"/>
              <a:t>3</a:t>
            </a:r>
            <a:r>
              <a:rPr lang="zh-CN" altLang="en-US" sz="3000" dirty="0"/>
              <a:t>。现在在周期</a:t>
            </a:r>
            <a:r>
              <a:rPr lang="en-US" altLang="zh-CN" sz="3000" dirty="0"/>
              <a:t>4</a:t>
            </a:r>
            <a:r>
              <a:rPr lang="zh-CN" altLang="en-US" sz="3000" dirty="0"/>
              <a:t>中，假设</a:t>
            </a:r>
            <a:r>
              <a:rPr lang="en-US" altLang="zh-CN" sz="3000" dirty="0"/>
              <a:t>ATPG</a:t>
            </a:r>
            <a:r>
              <a:rPr lang="zh-CN" altLang="en-US" sz="3000" dirty="0"/>
              <a:t>成功将故障影响传播到原始输出（即已在此时解出解向量），那么它就必须返回到周期</a:t>
            </a:r>
            <a:r>
              <a:rPr lang="en-US" altLang="zh-CN" sz="3000" dirty="0"/>
              <a:t>3</a:t>
            </a:r>
            <a:r>
              <a:rPr lang="zh-CN" altLang="en-US" sz="3000" dirty="0"/>
              <a:t>，以确保在</a:t>
            </a:r>
            <a:r>
              <a:rPr lang="en-US" altLang="zh-CN" sz="3000" dirty="0"/>
              <a:t>3</a:t>
            </a:r>
            <a:r>
              <a:rPr lang="zh-CN" altLang="en-US" sz="3000" dirty="0"/>
              <a:t>和</a:t>
            </a:r>
            <a:r>
              <a:rPr lang="en-US" altLang="zh-CN" sz="3000" dirty="0"/>
              <a:t>4</a:t>
            </a:r>
            <a:r>
              <a:rPr lang="zh-CN" altLang="en-US" sz="3000" dirty="0"/>
              <a:t>的边界处分配给触发器的值确实是合理的。而且，它必须对</a:t>
            </a:r>
            <a:r>
              <a:rPr lang="en-US" altLang="zh-CN" sz="3000" dirty="0"/>
              <a:t>0-2</a:t>
            </a:r>
            <a:r>
              <a:rPr lang="zh-CN" altLang="en-US" sz="3000" dirty="0"/>
              <a:t>也执行这个检查，否则如果在任何一个周期发生冲突，最后计算出的解向量都是无意义的（即需要回溯尝试其他解）。</a:t>
            </a:r>
            <a:endParaRPr lang="en-US" altLang="zh-CN" sz="3000" dirty="0"/>
          </a:p>
        </p:txBody>
      </p:sp>
      <p:pic>
        <p:nvPicPr>
          <p:cNvPr id="5" name="图片 4">
            <a:extLst>
              <a:ext uri="{FF2B5EF4-FFF2-40B4-BE49-F238E27FC236}">
                <a16:creationId xmlns:a16="http://schemas.microsoft.com/office/drawing/2014/main" id="{5B4885A4-9BCF-A987-6E93-859DC516BCE1}"/>
              </a:ext>
            </a:extLst>
          </p:cNvPr>
          <p:cNvPicPr>
            <a:picLocks noChangeAspect="1"/>
          </p:cNvPicPr>
          <p:nvPr/>
        </p:nvPicPr>
        <p:blipFill>
          <a:blip r:embed="rId2"/>
          <a:stretch>
            <a:fillRect/>
          </a:stretch>
        </p:blipFill>
        <p:spPr>
          <a:xfrm>
            <a:off x="15261055" y="5644451"/>
            <a:ext cx="5676900" cy="4762500"/>
          </a:xfrm>
          <a:prstGeom prst="rect">
            <a:avLst/>
          </a:prstGeom>
        </p:spPr>
      </p:pic>
    </p:spTree>
    <p:extLst>
      <p:ext uri="{BB962C8B-B14F-4D97-AF65-F5344CB8AC3E}">
        <p14:creationId xmlns:p14="http://schemas.microsoft.com/office/powerpoint/2010/main" val="4892916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00 </a:t>
            </a:r>
            <a:r>
              <a:rPr lang="zh-CN" altLang="en-US" dirty="0"/>
              <a:t>介绍</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dirty="0"/>
              <a:t>考虑一个</a:t>
            </a:r>
            <a:r>
              <a:rPr lang="en-US" altLang="zh-CN" sz="3600" dirty="0"/>
              <a:t>stuck-at 0</a:t>
            </a:r>
            <a:r>
              <a:rPr lang="zh-CN" altLang="en-US" sz="3600" dirty="0"/>
              <a:t>的故障：</a:t>
            </a:r>
            <a:endParaRPr lang="en-US" altLang="zh-CN" sz="3600" dirty="0"/>
          </a:p>
          <a:p>
            <a:pPr hangingPunct="1">
              <a:lnSpc>
                <a:spcPct val="150000"/>
              </a:lnSpc>
            </a:pPr>
            <a:r>
              <a:rPr lang="zh-CN" altLang="en-US" sz="3600" dirty="0"/>
              <a:t>必须在</a:t>
            </a:r>
            <a:r>
              <a:rPr lang="en-US" altLang="zh-CN" sz="3600" dirty="0"/>
              <a:t>a</a:t>
            </a:r>
            <a:r>
              <a:rPr lang="zh-CN" altLang="en-US" sz="3600" dirty="0"/>
              <a:t>、</a:t>
            </a:r>
            <a:r>
              <a:rPr lang="en-US" altLang="zh-CN" sz="3600" dirty="0"/>
              <a:t>b</a:t>
            </a:r>
            <a:r>
              <a:rPr lang="zh-CN" altLang="en-US" sz="3600" dirty="0"/>
              <a:t>处保证</a:t>
            </a:r>
            <a:r>
              <a:rPr lang="en-US" altLang="zh-CN" sz="3600" dirty="0"/>
              <a:t>d</a:t>
            </a:r>
            <a:r>
              <a:rPr lang="zh-CN" altLang="en-US" sz="3600" dirty="0"/>
              <a:t>处有</a:t>
            </a:r>
            <a:r>
              <a:rPr lang="en-US" altLang="zh-CN" sz="3600" dirty="0"/>
              <a:t>1</a:t>
            </a:r>
            <a:r>
              <a:rPr lang="zh-CN" altLang="en-US" sz="3600" dirty="0"/>
              <a:t>信号，才能检测出</a:t>
            </a:r>
            <a:r>
              <a:rPr lang="en-US" altLang="zh-CN" sz="3600" dirty="0"/>
              <a:t>d</a:t>
            </a:r>
            <a:r>
              <a:rPr lang="zh-CN" altLang="en-US" sz="3600" dirty="0"/>
              <a:t>处与正常情况不一样的逻辑值</a:t>
            </a:r>
            <a:endParaRPr lang="en-US" altLang="zh-CN" sz="3600" dirty="0"/>
          </a:p>
          <a:p>
            <a:pPr hangingPunct="1">
              <a:lnSpc>
                <a:spcPct val="150000"/>
              </a:lnSpc>
            </a:pPr>
            <a:r>
              <a:rPr lang="zh-CN" altLang="en-US" sz="3600" dirty="0"/>
              <a:t>必须在</a:t>
            </a:r>
            <a:r>
              <a:rPr lang="en-US" altLang="zh-CN" sz="3600" dirty="0"/>
              <a:t>c</a:t>
            </a:r>
            <a:r>
              <a:rPr lang="zh-CN" altLang="en-US" sz="3600" dirty="0"/>
              <a:t>处给出</a:t>
            </a:r>
            <a:r>
              <a:rPr lang="en-US" altLang="zh-CN" sz="3600" dirty="0"/>
              <a:t>1</a:t>
            </a:r>
            <a:r>
              <a:rPr lang="zh-CN" altLang="en-US" sz="3600" dirty="0"/>
              <a:t>信号，才能使</a:t>
            </a:r>
            <a:r>
              <a:rPr lang="en-US" altLang="zh-CN" sz="3600" dirty="0"/>
              <a:t>e</a:t>
            </a:r>
            <a:r>
              <a:rPr lang="zh-CN" altLang="en-US" sz="3600" dirty="0"/>
              <a:t>处能够检测到不同的结果（</a:t>
            </a:r>
            <a:r>
              <a:rPr lang="en-US" altLang="zh-CN" sz="3600" dirty="0"/>
              <a:t>1×1</a:t>
            </a:r>
            <a:r>
              <a:rPr lang="zh-CN" altLang="en-US" sz="3600" dirty="0"/>
              <a:t>＝</a:t>
            </a:r>
            <a:r>
              <a:rPr lang="en-US" altLang="zh-CN" sz="3600" dirty="0"/>
              <a:t>0</a:t>
            </a:r>
            <a:r>
              <a:rPr lang="zh-CN" altLang="en-US" sz="3600" dirty="0"/>
              <a:t>、</a:t>
            </a:r>
            <a:r>
              <a:rPr lang="en-US" altLang="zh-CN" sz="3600" dirty="0"/>
              <a:t>1×0=0</a:t>
            </a:r>
            <a:r>
              <a:rPr lang="zh-CN" altLang="en-US" sz="3600" dirty="0"/>
              <a:t>）</a:t>
            </a:r>
            <a:endParaRPr lang="en-US" altLang="zh-CN" sz="3600" dirty="0"/>
          </a:p>
          <a:p>
            <a:pPr marL="0" indent="0" hangingPunct="1">
              <a:lnSpc>
                <a:spcPct val="150000"/>
              </a:lnSpc>
              <a:buNone/>
            </a:pPr>
            <a:r>
              <a:rPr lang="en-US" altLang="zh-CN" sz="3600" dirty="0"/>
              <a:t>ATPG</a:t>
            </a:r>
            <a:r>
              <a:rPr lang="zh-CN" altLang="en-US" sz="3600" dirty="0"/>
              <a:t>执行前，一般先对等效故障进行压缩，减少需要识别的故障数目。这之后，再对剩余的故障列表里的每个故障进行测试向量生成。</a:t>
            </a:r>
            <a:endParaRPr lang="en-US" altLang="zh-CN" sz="3600" dirty="0"/>
          </a:p>
        </p:txBody>
      </p:sp>
      <p:pic>
        <p:nvPicPr>
          <p:cNvPr id="9" name="图片 8">
            <a:extLst>
              <a:ext uri="{FF2B5EF4-FFF2-40B4-BE49-F238E27FC236}">
                <a16:creationId xmlns:a16="http://schemas.microsoft.com/office/drawing/2014/main" id="{843E9227-8137-0A3A-8444-29B348B4B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2866" y="3623964"/>
            <a:ext cx="5223434" cy="2193549"/>
          </a:xfrm>
          <a:prstGeom prst="rect">
            <a:avLst/>
          </a:prstGeom>
        </p:spPr>
      </p:pic>
    </p:spTree>
    <p:extLst>
      <p:ext uri="{BB962C8B-B14F-4D97-AF65-F5344CB8AC3E}">
        <p14:creationId xmlns:p14="http://schemas.microsoft.com/office/powerpoint/2010/main" val="30002530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04 </a:t>
            </a:r>
            <a:r>
              <a:rPr lang="zh-CN" altLang="en-US" dirty="0">
                <a:ea typeface="思源黑体 CN" panose="020B0500000000000000" pitchFamily="34" charset="-122"/>
              </a:rPr>
              <a:t>时序</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五值代数的不完备性</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3154819"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五值代数的不完备性：</a:t>
            </a:r>
          </a:p>
          <a:p>
            <a:pPr lvl="1" hangingPunct="1">
              <a:lnSpc>
                <a:spcPct val="150000"/>
              </a:lnSpc>
            </a:pPr>
            <a:r>
              <a:rPr lang="zh-CN" altLang="en-US" sz="3000" dirty="0"/>
              <a:t>一般认为，在时序电路中，五值代数是不完备的，通常使用九值代数。这是因为：</a:t>
            </a:r>
            <a:endParaRPr lang="en-US" altLang="zh-CN" sz="3000" dirty="0"/>
          </a:p>
          <a:p>
            <a:pPr lvl="2" hangingPunct="1">
              <a:lnSpc>
                <a:spcPct val="150000"/>
              </a:lnSpc>
            </a:pPr>
            <a:r>
              <a:rPr lang="zh-CN" altLang="en-US" sz="2400" dirty="0"/>
              <a:t>输入上对应的故障值与无故障值可能具有不同的逻辑值，例如为了</a:t>
            </a:r>
            <a:r>
              <a:rPr lang="en-US" altLang="zh-CN" sz="2400" dirty="0"/>
              <a:t>Justify g=1</a:t>
            </a:r>
            <a:r>
              <a:rPr lang="zh-CN" altLang="en-US" sz="2400" dirty="0"/>
              <a:t>，可能需要的故障值并不一定为</a:t>
            </a:r>
            <a:r>
              <a:rPr lang="en-US" altLang="zh-CN" sz="2400" dirty="0"/>
              <a:t>0</a:t>
            </a:r>
            <a:r>
              <a:rPr lang="zh-CN" altLang="en-US" sz="2400" dirty="0"/>
              <a:t>，还可以为</a:t>
            </a:r>
            <a:r>
              <a:rPr lang="en-US" altLang="zh-CN" sz="2400" dirty="0"/>
              <a:t>X</a:t>
            </a:r>
            <a:r>
              <a:rPr lang="zh-CN" altLang="en-US" sz="2400" dirty="0"/>
              <a:t>，等等；</a:t>
            </a:r>
            <a:endParaRPr lang="en-US" altLang="zh-CN" sz="2400" dirty="0"/>
          </a:p>
          <a:p>
            <a:pPr lvl="2" hangingPunct="1">
              <a:lnSpc>
                <a:spcPct val="150000"/>
              </a:lnSpc>
            </a:pPr>
            <a:r>
              <a:rPr lang="zh-CN" altLang="en-US" sz="2400" dirty="0"/>
              <a:t>另外，</a:t>
            </a:r>
            <a:r>
              <a:rPr lang="en-US" altLang="zh-CN" sz="2400" dirty="0"/>
              <a:t>Justify</a:t>
            </a:r>
            <a:r>
              <a:rPr lang="zh-CN" altLang="en-US" sz="2400" dirty="0"/>
              <a:t>可能有多解，即多种</a:t>
            </a:r>
            <a:r>
              <a:rPr lang="en-US" altLang="zh-CN" sz="2400" dirty="0"/>
              <a:t>Justify</a:t>
            </a:r>
            <a:r>
              <a:rPr lang="zh-CN" altLang="en-US" sz="2400" dirty="0"/>
              <a:t>方案都能把故障传播到主输出</a:t>
            </a:r>
            <a:endParaRPr lang="en-US" altLang="zh-CN" sz="2400" dirty="0"/>
          </a:p>
          <a:p>
            <a:pPr lvl="1" hangingPunct="1">
              <a:lnSpc>
                <a:spcPct val="150000"/>
              </a:lnSpc>
            </a:pPr>
            <a:r>
              <a:rPr lang="zh-CN" altLang="en-US" sz="3000" dirty="0"/>
              <a:t>时序</a:t>
            </a:r>
            <a:r>
              <a:rPr lang="en-US" altLang="zh-CN" sz="3000" dirty="0"/>
              <a:t>ATPG</a:t>
            </a:r>
            <a:r>
              <a:rPr lang="zh-CN" altLang="en-US" sz="3000" dirty="0"/>
              <a:t>的复杂度远高于组合</a:t>
            </a:r>
            <a:r>
              <a:rPr lang="en-US" altLang="zh-CN" sz="3000" dirty="0"/>
              <a:t>ATPG</a:t>
            </a:r>
            <a:r>
              <a:rPr lang="zh-CN" altLang="en-US" sz="3000" dirty="0"/>
              <a:t>，因此需要更多的学习，例如：</a:t>
            </a:r>
            <a:endParaRPr lang="en-US" altLang="zh-CN" sz="3000" dirty="0"/>
          </a:p>
          <a:p>
            <a:pPr lvl="2" hangingPunct="1">
              <a:lnSpc>
                <a:spcPct val="150000"/>
              </a:lnSpc>
            </a:pPr>
            <a:r>
              <a:rPr lang="zh-CN" altLang="en-US" sz="2400" dirty="0"/>
              <a:t>如果某些子集是不可到达的，则该信息可用于允许</a:t>
            </a:r>
            <a:r>
              <a:rPr lang="en-US" altLang="zh-CN" sz="2400" dirty="0"/>
              <a:t>ATPG</a:t>
            </a:r>
            <a:r>
              <a:rPr lang="zh-CN" altLang="en-US" sz="2400" dirty="0"/>
              <a:t>在中间状态不可到达时更快地回溯。</a:t>
            </a:r>
            <a:endParaRPr lang="en-US" altLang="zh-CN" sz="2400" dirty="0"/>
          </a:p>
          <a:p>
            <a:pPr lvl="2" hangingPunct="1">
              <a:lnSpc>
                <a:spcPct val="150000"/>
              </a:lnSpc>
            </a:pPr>
            <a:r>
              <a:rPr lang="zh-CN" altLang="en-US" sz="2400" dirty="0"/>
              <a:t>如果已经成功计算了状态</a:t>
            </a:r>
            <a:r>
              <a:rPr lang="en-US" altLang="zh-CN" sz="2400" dirty="0"/>
              <a:t>S</a:t>
            </a:r>
            <a:r>
              <a:rPr lang="zh-CN" altLang="en-US" sz="2400" dirty="0"/>
              <a:t>的</a:t>
            </a:r>
            <a:r>
              <a:rPr lang="en-US" altLang="zh-CN" sz="2400" dirty="0"/>
              <a:t>Justify</a:t>
            </a:r>
            <a:r>
              <a:rPr lang="zh-CN" altLang="en-US" sz="2400" dirty="0"/>
              <a:t>时序，并且不同的待测故障需要相同的状态</a:t>
            </a:r>
            <a:r>
              <a:rPr lang="en-US" altLang="zh-CN" sz="2400" dirty="0"/>
              <a:t>S</a:t>
            </a:r>
            <a:r>
              <a:rPr lang="zh-CN" altLang="en-US" sz="2400" dirty="0"/>
              <a:t>，则可以使用之前的时序来指导搜索。</a:t>
            </a:r>
            <a:endParaRPr lang="en-US" altLang="zh-CN" sz="2400" dirty="0"/>
          </a:p>
        </p:txBody>
      </p:sp>
      <p:pic>
        <p:nvPicPr>
          <p:cNvPr id="6" name="图片 5">
            <a:extLst>
              <a:ext uri="{FF2B5EF4-FFF2-40B4-BE49-F238E27FC236}">
                <a16:creationId xmlns:a16="http://schemas.microsoft.com/office/drawing/2014/main" id="{EF392D00-E558-8449-9785-ED9274AB1488}"/>
              </a:ext>
            </a:extLst>
          </p:cNvPr>
          <p:cNvPicPr>
            <a:picLocks noChangeAspect="1"/>
          </p:cNvPicPr>
          <p:nvPr/>
        </p:nvPicPr>
        <p:blipFill>
          <a:blip r:embed="rId2"/>
          <a:stretch>
            <a:fillRect/>
          </a:stretch>
        </p:blipFill>
        <p:spPr>
          <a:xfrm>
            <a:off x="16275467" y="5158676"/>
            <a:ext cx="5019675" cy="5734050"/>
          </a:xfrm>
          <a:prstGeom prst="rect">
            <a:avLst/>
          </a:prstGeom>
        </p:spPr>
      </p:pic>
    </p:spTree>
    <p:extLst>
      <p:ext uri="{BB962C8B-B14F-4D97-AF65-F5344CB8AC3E}">
        <p14:creationId xmlns:p14="http://schemas.microsoft.com/office/powerpoint/2010/main" val="52037596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04 </a:t>
            </a:r>
            <a:r>
              <a:rPr lang="zh-CN" altLang="en-US" dirty="0">
                <a:ea typeface="思源黑体 CN" panose="020B0500000000000000" pitchFamily="34" charset="-122"/>
              </a:rPr>
              <a:t>时序</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t>门时钟与多时钟问题</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7" y="2941212"/>
            <a:ext cx="2142051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门时钟与多时钟问题：</a:t>
            </a:r>
          </a:p>
          <a:p>
            <a:pPr lvl="1" hangingPunct="1">
              <a:lnSpc>
                <a:spcPct val="150000"/>
              </a:lnSpc>
            </a:pPr>
            <a:r>
              <a:rPr lang="zh-CN" altLang="en-US" sz="3000" dirty="0"/>
              <a:t>时序</a:t>
            </a:r>
            <a:r>
              <a:rPr lang="en-US" altLang="zh-CN" sz="3000" dirty="0"/>
              <a:t>ATPG</a:t>
            </a:r>
            <a:r>
              <a:rPr lang="zh-CN" altLang="en-US" sz="3000" dirty="0"/>
              <a:t>一般假设时序电路中只包括单个时钟，但这是不一定的，因为门时钟和多时钟正在成为时序电路的主流。</a:t>
            </a:r>
            <a:endParaRPr lang="en-US" altLang="zh-CN" sz="3000" dirty="0"/>
          </a:p>
          <a:p>
            <a:pPr lvl="1" hangingPunct="1">
              <a:lnSpc>
                <a:spcPct val="150000"/>
              </a:lnSpc>
            </a:pPr>
            <a:r>
              <a:rPr lang="zh-CN" altLang="en-US" sz="3000" dirty="0"/>
              <a:t>为了解决问题，一般的做法是多时钟电路转化为等效的单时钟电路，或通过增加复用器来把门时钟转化为普通时钟。但这种修改仅限于检测单点故障，并不一定适用于其他故障的检测。</a:t>
            </a:r>
            <a:endParaRPr lang="en-US" altLang="zh-CN" sz="3000" dirty="0"/>
          </a:p>
        </p:txBody>
      </p:sp>
      <p:pic>
        <p:nvPicPr>
          <p:cNvPr id="5" name="图片 4">
            <a:extLst>
              <a:ext uri="{FF2B5EF4-FFF2-40B4-BE49-F238E27FC236}">
                <a16:creationId xmlns:a16="http://schemas.microsoft.com/office/drawing/2014/main" id="{6B991B8E-4B89-9DCF-D10B-C2EFE0546473}"/>
              </a:ext>
            </a:extLst>
          </p:cNvPr>
          <p:cNvPicPr>
            <a:picLocks noChangeAspect="1"/>
          </p:cNvPicPr>
          <p:nvPr/>
        </p:nvPicPr>
        <p:blipFill>
          <a:blip r:embed="rId2"/>
          <a:stretch>
            <a:fillRect/>
          </a:stretch>
        </p:blipFill>
        <p:spPr>
          <a:xfrm>
            <a:off x="3685172" y="9023966"/>
            <a:ext cx="7038975" cy="3924300"/>
          </a:xfrm>
          <a:prstGeom prst="rect">
            <a:avLst/>
          </a:prstGeom>
        </p:spPr>
      </p:pic>
      <p:pic>
        <p:nvPicPr>
          <p:cNvPr id="8" name="图片 7">
            <a:extLst>
              <a:ext uri="{FF2B5EF4-FFF2-40B4-BE49-F238E27FC236}">
                <a16:creationId xmlns:a16="http://schemas.microsoft.com/office/drawing/2014/main" id="{722340C8-09A8-C9E1-1ED5-F57DE95E5286}"/>
              </a:ext>
            </a:extLst>
          </p:cNvPr>
          <p:cNvPicPr>
            <a:picLocks noChangeAspect="1"/>
          </p:cNvPicPr>
          <p:nvPr/>
        </p:nvPicPr>
        <p:blipFill>
          <a:blip r:embed="rId3"/>
          <a:stretch>
            <a:fillRect/>
          </a:stretch>
        </p:blipFill>
        <p:spPr>
          <a:xfrm>
            <a:off x="12752721" y="9023966"/>
            <a:ext cx="7781925" cy="4086225"/>
          </a:xfrm>
          <a:prstGeom prst="rect">
            <a:avLst/>
          </a:prstGeom>
        </p:spPr>
      </p:pic>
    </p:spTree>
    <p:extLst>
      <p:ext uri="{BB962C8B-B14F-4D97-AF65-F5344CB8AC3E}">
        <p14:creationId xmlns:p14="http://schemas.microsoft.com/office/powerpoint/2010/main" val="271396485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5248" y="8452599"/>
            <a:ext cx="20949173" cy="1689532"/>
          </a:xfrm>
        </p:spPr>
        <p:txBody>
          <a:bodyPr>
            <a:normAutofit fontScale="90000"/>
          </a:bodyPr>
          <a:lstStyle/>
          <a:p>
            <a:pPr hangingPunct="1">
              <a:lnSpc>
                <a:spcPct val="150000"/>
              </a:lnSpc>
            </a:pPr>
            <a:r>
              <a:rPr lang="zh-CN" altLang="en-US" dirty="0">
                <a:ea typeface="思源黑体 CN" panose="020B0500000000000000" pitchFamily="34" charset="-122"/>
              </a:rPr>
              <a:t>对无法测试的故障进行识别</a:t>
            </a:r>
            <a:endParaRPr lang="en-US" altLang="zh-CN" dirty="0">
              <a:ea typeface="思源黑体 CN" panose="020B0500000000000000" pitchFamily="34" charset="-122"/>
            </a:endParaRPr>
          </a:p>
        </p:txBody>
      </p:sp>
      <p:sp>
        <p:nvSpPr>
          <p:cNvPr id="4" name="文本占位符 3"/>
          <p:cNvSpPr>
            <a:spLocks noGrp="1"/>
          </p:cNvSpPr>
          <p:nvPr>
            <p:ph type="body" sz="quarter" idx="12"/>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263654021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1432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对无法测试的故障进行识别：</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分类：</a:t>
            </a:r>
            <a:endParaRPr lang="en-US" altLang="zh-CN" sz="3000" dirty="0"/>
          </a:p>
          <a:p>
            <a:pPr lvl="2" hangingPunct="1">
              <a:lnSpc>
                <a:spcPct val="150000"/>
              </a:lnSpc>
            </a:pPr>
            <a:r>
              <a:rPr lang="zh-CN" altLang="en-US" sz="2400" dirty="0"/>
              <a:t>无法激发故障的情况</a:t>
            </a:r>
            <a:endParaRPr lang="en-US" altLang="zh-CN" sz="2400" dirty="0"/>
          </a:p>
          <a:p>
            <a:pPr lvl="2" hangingPunct="1">
              <a:lnSpc>
                <a:spcPct val="150000"/>
              </a:lnSpc>
            </a:pPr>
            <a:r>
              <a:rPr lang="zh-CN" altLang="en-US" sz="2400" dirty="0"/>
              <a:t>无法将故障效果传播到原始输出的情况</a:t>
            </a:r>
            <a:endParaRPr lang="en-US" altLang="zh-CN" sz="2400" dirty="0"/>
          </a:p>
          <a:p>
            <a:pPr lvl="2" hangingPunct="1">
              <a:lnSpc>
                <a:spcPct val="150000"/>
              </a:lnSpc>
            </a:pPr>
            <a:r>
              <a:rPr lang="zh-CN" altLang="en-US" sz="2400" dirty="0"/>
              <a:t>（时序电路中）以上两者无法同时实现的情况</a:t>
            </a:r>
            <a:endParaRPr lang="en-US" altLang="zh-CN" sz="2400" dirty="0"/>
          </a:p>
          <a:p>
            <a:pPr lvl="1" hangingPunct="1">
              <a:lnSpc>
                <a:spcPct val="150000"/>
              </a:lnSpc>
            </a:pPr>
            <a:r>
              <a:rPr lang="zh-CN" altLang="en-US" sz="3000" dirty="0"/>
              <a:t>成因：</a:t>
            </a:r>
            <a:endParaRPr lang="en-US" altLang="zh-CN" sz="3000" dirty="0"/>
          </a:p>
          <a:p>
            <a:pPr lvl="2" hangingPunct="1">
              <a:lnSpc>
                <a:spcPct val="150000"/>
              </a:lnSpc>
            </a:pPr>
            <a:r>
              <a:rPr lang="zh-CN" altLang="en-US" sz="2400" dirty="0"/>
              <a:t>在组合电路中，不可测试的故障是由于电路中的冗余（</a:t>
            </a:r>
            <a:r>
              <a:rPr lang="en-US" altLang="zh-CN" sz="2400" dirty="0"/>
              <a:t>redundancy</a:t>
            </a:r>
            <a:r>
              <a:rPr lang="zh-CN" altLang="en-US" sz="2400" dirty="0"/>
              <a:t>）引起的；</a:t>
            </a:r>
            <a:endParaRPr lang="en-US" altLang="zh-CN" sz="2400" dirty="0"/>
          </a:p>
          <a:p>
            <a:pPr lvl="2" hangingPunct="1">
              <a:lnSpc>
                <a:spcPct val="150000"/>
              </a:lnSpc>
            </a:pPr>
            <a:r>
              <a:rPr lang="zh-CN" altLang="en-US" sz="2400" dirty="0"/>
              <a:t>在时序电路中，不可测试的故障还可能是由于存在无法到达的状态或不可能的状态转换而导致的。</a:t>
            </a:r>
            <a:endParaRPr lang="en-US" altLang="zh-CN" sz="2400" dirty="0"/>
          </a:p>
          <a:p>
            <a:pPr lvl="1" hangingPunct="1">
              <a:lnSpc>
                <a:spcPct val="150000"/>
              </a:lnSpc>
            </a:pPr>
            <a:r>
              <a:rPr lang="zh-CN" altLang="en-US" sz="3000" dirty="0"/>
              <a:t>设计中存在不可测试的故障，会降低</a:t>
            </a:r>
            <a:r>
              <a:rPr lang="en-US" altLang="zh-CN" sz="3000" dirty="0"/>
              <a:t>ATPG</a:t>
            </a:r>
            <a:r>
              <a:rPr lang="zh-CN" altLang="en-US" sz="3000" dirty="0"/>
              <a:t>工具的性能，因为</a:t>
            </a:r>
            <a:r>
              <a:rPr lang="en-US" altLang="zh-CN" sz="3000" dirty="0"/>
              <a:t>ATPG</a:t>
            </a:r>
            <a:r>
              <a:rPr lang="zh-CN" altLang="en-US" sz="3000" dirty="0"/>
              <a:t>将整个空间搜索完全，然后才能将此类故障判定为不可测试。因此，如果能提前识别好不可测试的故障，就能提升</a:t>
            </a:r>
            <a:r>
              <a:rPr lang="en-US" altLang="zh-CN" sz="3000" dirty="0"/>
              <a:t>ATPG</a:t>
            </a:r>
            <a:r>
              <a:rPr lang="zh-CN" altLang="en-US" sz="3000" dirty="0"/>
              <a:t>工具的性能；此外还能减小芯片面积、减小电路功耗与延迟、降低对检测其他普通故障的妨碍。</a:t>
            </a:r>
            <a:endParaRPr lang="en-US" altLang="zh-CN" sz="3000" dirty="0"/>
          </a:p>
          <a:p>
            <a:pPr lvl="1" hangingPunct="1">
              <a:lnSpc>
                <a:spcPct val="150000"/>
              </a:lnSpc>
            </a:pPr>
            <a:r>
              <a:rPr lang="zh-CN" altLang="en-US" sz="3000" dirty="0"/>
              <a:t>识别方法分为面向故障识别、无关故障识别（通常基于冲突分析）和混合识别三种。</a:t>
            </a:r>
            <a:endParaRPr lang="en-US" altLang="zh-CN" sz="3000" dirty="0"/>
          </a:p>
        </p:txBody>
      </p:sp>
    </p:spTree>
    <p:extLst>
      <p:ext uri="{BB962C8B-B14F-4D97-AF65-F5344CB8AC3E}">
        <p14:creationId xmlns:p14="http://schemas.microsoft.com/office/powerpoint/2010/main" val="230421826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 </a:t>
            </a:r>
            <a:r>
              <a:rPr lang="en-US" altLang="zh-CN" dirty="0">
                <a:ea typeface="思源黑体 CN" panose="020B0500000000000000" pitchFamily="34" charset="-122"/>
              </a:rPr>
              <a:t>– </a:t>
            </a:r>
            <a:r>
              <a:rPr lang="zh-CN" altLang="en-US" dirty="0">
                <a:ea typeface="思源黑体 CN" panose="020B0500000000000000" pitchFamily="34" charset="-122"/>
              </a:rPr>
              <a:t>单线冲突分析</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1432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单线冲突分析（</a:t>
            </a:r>
            <a:r>
              <a:rPr lang="en-US" altLang="zh-CN" sz="3600" b="1" dirty="0">
                <a:solidFill>
                  <a:srgbClr val="7030A0"/>
                </a:solidFill>
                <a:ea typeface="思源黑体 CN" panose="020B0500000000000000" pitchFamily="34" charset="-122"/>
              </a:rPr>
              <a:t>Single-Line Conflict Analysis</a:t>
            </a:r>
            <a:r>
              <a:rPr lang="zh-CN" altLang="en-US" sz="3600" b="1" dirty="0">
                <a:solidFill>
                  <a:srgbClr val="7030A0"/>
                </a:solidFill>
                <a:ea typeface="思源黑体 CN" panose="020B0500000000000000" pitchFamily="34" charset="-122"/>
              </a:rPr>
              <a:t>）：</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对每个门，需要计算的集合：</a:t>
            </a:r>
            <a:endParaRPr lang="en-US" altLang="zh-CN" sz="3000" dirty="0"/>
          </a:p>
          <a:p>
            <a:pPr lvl="2" hangingPunct="1">
              <a:lnSpc>
                <a:spcPct val="150000"/>
              </a:lnSpc>
            </a:pPr>
            <a:r>
              <a:rPr lang="en-US" altLang="zh-CN" sz="2400" dirty="0"/>
              <a:t>S0</a:t>
            </a:r>
            <a:r>
              <a:rPr lang="zh-CN" altLang="en-US" sz="2400" dirty="0"/>
              <a:t>：这个门置</a:t>
            </a:r>
            <a:r>
              <a:rPr lang="en-US" altLang="zh-CN" sz="2400" dirty="0"/>
              <a:t>0</a:t>
            </a:r>
            <a:r>
              <a:rPr lang="zh-CN" altLang="en-US" sz="2400" dirty="0"/>
              <a:t>时无法检测的故障集合</a:t>
            </a:r>
            <a:endParaRPr lang="en-US" altLang="zh-CN" sz="2400" dirty="0"/>
          </a:p>
          <a:p>
            <a:pPr lvl="2" hangingPunct="1">
              <a:lnSpc>
                <a:spcPct val="150000"/>
              </a:lnSpc>
            </a:pPr>
            <a:r>
              <a:rPr lang="en-US" altLang="zh-CN" sz="2400" dirty="0"/>
              <a:t>S1</a:t>
            </a:r>
            <a:r>
              <a:rPr lang="zh-CN" altLang="en-US" sz="2400" dirty="0"/>
              <a:t>：这个门置</a:t>
            </a:r>
            <a:r>
              <a:rPr lang="en-US" altLang="zh-CN" sz="2400" dirty="0"/>
              <a:t>1</a:t>
            </a:r>
            <a:r>
              <a:rPr lang="zh-CN" altLang="en-US" sz="2400" dirty="0"/>
              <a:t>时无法检测的故障集合</a:t>
            </a:r>
            <a:endParaRPr lang="en-US" altLang="zh-CN" sz="2400" dirty="0"/>
          </a:p>
          <a:p>
            <a:pPr lvl="1" hangingPunct="1">
              <a:lnSpc>
                <a:spcPct val="150000"/>
              </a:lnSpc>
            </a:pPr>
            <a:r>
              <a:rPr lang="zh-CN" altLang="en-US" sz="3000" dirty="0"/>
              <a:t>示例：</a:t>
            </a:r>
            <a:endParaRPr lang="en-US" altLang="zh-CN" sz="3000" dirty="0"/>
          </a:p>
          <a:p>
            <a:pPr lvl="2" hangingPunct="1">
              <a:lnSpc>
                <a:spcPct val="150000"/>
              </a:lnSpc>
            </a:pPr>
            <a:r>
              <a:rPr lang="en-US" altLang="zh-CN" sz="2400" dirty="0"/>
              <a:t>b=1</a:t>
            </a:r>
            <a:r>
              <a:rPr lang="zh-CN" altLang="en-US" sz="2400" dirty="0"/>
              <a:t>时</a:t>
            </a:r>
            <a:r>
              <a:rPr lang="en-US" altLang="zh-CN" sz="2400" dirty="0"/>
              <a:t>d</a:t>
            </a:r>
            <a:r>
              <a:rPr lang="zh-CN" altLang="en-US" sz="2400" dirty="0"/>
              <a:t>只能为</a:t>
            </a:r>
            <a:r>
              <a:rPr lang="en-US" altLang="zh-CN" sz="2400" dirty="0"/>
              <a:t>1</a:t>
            </a:r>
            <a:r>
              <a:rPr lang="zh-CN" altLang="en-US" sz="2400" dirty="0"/>
              <a:t>，因此</a:t>
            </a:r>
            <a:r>
              <a:rPr lang="en-US" altLang="zh-CN" sz="2400" dirty="0"/>
              <a:t>d</a:t>
            </a:r>
            <a:r>
              <a:rPr lang="zh-CN" altLang="en-US" sz="2400" dirty="0"/>
              <a:t>的</a:t>
            </a:r>
            <a:r>
              <a:rPr lang="en-US" altLang="zh-CN" sz="2400" dirty="0"/>
              <a:t>stuck-at 1</a:t>
            </a:r>
            <a:r>
              <a:rPr lang="zh-CN" altLang="en-US" sz="2400" dirty="0"/>
              <a:t>故障无法检测，</a:t>
            </a:r>
            <a:r>
              <a:rPr lang="en-US" altLang="zh-CN" sz="2400" dirty="0"/>
              <a:t>b</a:t>
            </a:r>
            <a:r>
              <a:rPr lang="zh-CN" altLang="en-US" sz="2400" dirty="0"/>
              <a:t>的</a:t>
            </a:r>
            <a:r>
              <a:rPr lang="en-US" altLang="zh-CN" sz="2400" dirty="0"/>
              <a:t>S1</a:t>
            </a:r>
            <a:r>
              <a:rPr lang="zh-CN" altLang="en-US" sz="2400" dirty="0"/>
              <a:t>中包括</a:t>
            </a:r>
            <a:r>
              <a:rPr lang="en-US" altLang="zh-CN" sz="2400" dirty="0"/>
              <a:t>d stuck-at 1</a:t>
            </a:r>
          </a:p>
          <a:p>
            <a:pPr lvl="2" hangingPunct="1">
              <a:lnSpc>
                <a:spcPct val="150000"/>
              </a:lnSpc>
            </a:pPr>
            <a:r>
              <a:rPr lang="en-US" altLang="zh-CN" sz="2400" dirty="0"/>
              <a:t>b=1</a:t>
            </a:r>
            <a:r>
              <a:rPr lang="zh-CN" altLang="en-US" sz="2400" dirty="0"/>
              <a:t>时</a:t>
            </a:r>
            <a:r>
              <a:rPr lang="en-US" altLang="zh-CN" sz="2400" dirty="0"/>
              <a:t>d</a:t>
            </a:r>
            <a:r>
              <a:rPr lang="zh-CN" altLang="en-US" sz="2400" dirty="0"/>
              <a:t>只能为</a:t>
            </a:r>
            <a:r>
              <a:rPr lang="en-US" altLang="zh-CN" sz="2400" dirty="0"/>
              <a:t>1</a:t>
            </a:r>
            <a:r>
              <a:rPr lang="zh-CN" altLang="en-US" sz="2400" dirty="0"/>
              <a:t>，</a:t>
            </a:r>
            <a:r>
              <a:rPr lang="en-US" altLang="zh-CN" sz="2400" dirty="0"/>
              <a:t>x</a:t>
            </a:r>
            <a:r>
              <a:rPr lang="zh-CN" altLang="en-US" sz="2400" dirty="0"/>
              <a:t>只能为</a:t>
            </a:r>
            <a:r>
              <a:rPr lang="en-US" altLang="zh-CN" sz="2400" dirty="0"/>
              <a:t>0</a:t>
            </a:r>
            <a:r>
              <a:rPr lang="zh-CN" altLang="en-US" sz="2400" dirty="0"/>
              <a:t>，</a:t>
            </a:r>
            <a:r>
              <a:rPr lang="en-US" altLang="zh-CN" sz="2400" dirty="0"/>
              <a:t>z</a:t>
            </a:r>
            <a:r>
              <a:rPr lang="zh-CN" altLang="en-US" sz="2400" dirty="0"/>
              <a:t>只能为</a:t>
            </a:r>
            <a:r>
              <a:rPr lang="en-US" altLang="zh-CN" sz="2400" dirty="0"/>
              <a:t>0</a:t>
            </a:r>
            <a:r>
              <a:rPr lang="zh-CN" altLang="en-US" sz="2400" dirty="0"/>
              <a:t>，因此</a:t>
            </a:r>
            <a:r>
              <a:rPr lang="en-US" altLang="zh-CN" sz="2400" dirty="0"/>
              <a:t>y</a:t>
            </a:r>
            <a:r>
              <a:rPr lang="zh-CN" altLang="en-US" sz="2400" dirty="0"/>
              <a:t>的</a:t>
            </a:r>
            <a:r>
              <a:rPr lang="en-US" altLang="zh-CN" sz="2400" dirty="0"/>
              <a:t>stuck-at 0</a:t>
            </a:r>
            <a:r>
              <a:rPr lang="zh-CN" altLang="en-US" sz="2400" dirty="0"/>
              <a:t>和</a:t>
            </a:r>
            <a:r>
              <a:rPr lang="en-US" altLang="zh-CN" sz="2400" dirty="0"/>
              <a:t>stuck-at 1</a:t>
            </a:r>
            <a:r>
              <a:rPr lang="zh-CN" altLang="en-US" sz="2400" dirty="0"/>
              <a:t>两种故障都无法传播到</a:t>
            </a:r>
            <a:r>
              <a:rPr lang="en-US" altLang="zh-CN" sz="2400" dirty="0"/>
              <a:t>z</a:t>
            </a:r>
            <a:r>
              <a:rPr lang="zh-CN" altLang="en-US" sz="2400" dirty="0"/>
              <a:t>，</a:t>
            </a:r>
            <a:r>
              <a:rPr lang="en-US" altLang="zh-CN" sz="2400" dirty="0"/>
              <a:t>b</a:t>
            </a:r>
            <a:r>
              <a:rPr lang="zh-CN" altLang="en-US" sz="2400" dirty="0"/>
              <a:t>的</a:t>
            </a:r>
            <a:r>
              <a:rPr lang="en-US" altLang="zh-CN" sz="2400" dirty="0"/>
              <a:t>S1</a:t>
            </a:r>
            <a:r>
              <a:rPr lang="zh-CN" altLang="en-US" sz="2400" dirty="0"/>
              <a:t>中包括它们</a:t>
            </a:r>
            <a:endParaRPr lang="en-US" altLang="zh-CN" sz="2400" dirty="0"/>
          </a:p>
          <a:p>
            <a:pPr lvl="1" hangingPunct="1">
              <a:lnSpc>
                <a:spcPct val="150000"/>
              </a:lnSpc>
            </a:pPr>
            <a:r>
              <a:rPr lang="zh-CN" altLang="en-US" sz="3000" dirty="0"/>
              <a:t>基于单线冲突分析的一些工具：</a:t>
            </a:r>
            <a:endParaRPr lang="en-US" altLang="zh-CN" sz="3000" dirty="0"/>
          </a:p>
          <a:p>
            <a:pPr lvl="2" hangingPunct="1">
              <a:lnSpc>
                <a:spcPct val="150000"/>
              </a:lnSpc>
            </a:pPr>
            <a:r>
              <a:rPr lang="en-US" altLang="zh-CN" sz="2400" dirty="0"/>
              <a:t>FIRE</a:t>
            </a:r>
            <a:r>
              <a:rPr lang="zh-CN" altLang="en-US" sz="2400" dirty="0"/>
              <a:t>：利用单线冲突分析进行无法测试的故障识别</a:t>
            </a:r>
            <a:endParaRPr lang="en-US" altLang="zh-CN" sz="2400" dirty="0"/>
          </a:p>
          <a:p>
            <a:pPr lvl="2" hangingPunct="1">
              <a:lnSpc>
                <a:spcPct val="150000"/>
              </a:lnSpc>
            </a:pPr>
            <a:r>
              <a:rPr lang="en-US" altLang="zh-CN" sz="2400" dirty="0"/>
              <a:t>FILL&amp;FUNI</a:t>
            </a:r>
            <a:r>
              <a:rPr lang="zh-CN" altLang="en-US" sz="2400" dirty="0"/>
              <a:t>：利用单线冲突分析进行时序电路中无法测试的故障识别（单线冲突分析可以适配到时序电路中的触发器上，且时序电路中的任何非法状态都被认为是不可能的赋值，而涉及这种赋值的故障都被认为是无法检测的）</a:t>
            </a:r>
            <a:endParaRPr lang="en-US" altLang="zh-CN" sz="2400" dirty="0"/>
          </a:p>
          <a:p>
            <a:pPr lvl="2" hangingPunct="1">
              <a:lnSpc>
                <a:spcPct val="150000"/>
              </a:lnSpc>
            </a:pPr>
            <a:r>
              <a:rPr lang="en-US" altLang="zh-CN" sz="2400" dirty="0"/>
              <a:t>MUST</a:t>
            </a:r>
            <a:r>
              <a:rPr lang="zh-CN" altLang="en-US" sz="2400" dirty="0"/>
              <a:t>：基于</a:t>
            </a:r>
            <a:r>
              <a:rPr lang="en-US" altLang="zh-CN" sz="2400" dirty="0"/>
              <a:t>FIRE</a:t>
            </a:r>
            <a:r>
              <a:rPr lang="zh-CN" altLang="en-US" sz="2400" dirty="0"/>
              <a:t>的一种混合识别方法，但内存要求大</a:t>
            </a:r>
            <a:endParaRPr lang="en-US" altLang="zh-CN" sz="2400" dirty="0"/>
          </a:p>
        </p:txBody>
      </p:sp>
      <p:pic>
        <p:nvPicPr>
          <p:cNvPr id="5" name="图片 4">
            <a:extLst>
              <a:ext uri="{FF2B5EF4-FFF2-40B4-BE49-F238E27FC236}">
                <a16:creationId xmlns:a16="http://schemas.microsoft.com/office/drawing/2014/main" id="{04375E38-C0B3-8960-6242-145EFB312D37}"/>
              </a:ext>
            </a:extLst>
          </p:cNvPr>
          <p:cNvPicPr>
            <a:picLocks noChangeAspect="1"/>
          </p:cNvPicPr>
          <p:nvPr/>
        </p:nvPicPr>
        <p:blipFill>
          <a:blip r:embed="rId2"/>
          <a:stretch>
            <a:fillRect/>
          </a:stretch>
        </p:blipFill>
        <p:spPr>
          <a:xfrm>
            <a:off x="13144852" y="3308685"/>
            <a:ext cx="8802401" cy="3108158"/>
          </a:xfrm>
          <a:prstGeom prst="rect">
            <a:avLst/>
          </a:prstGeom>
        </p:spPr>
      </p:pic>
    </p:spTree>
    <p:extLst>
      <p:ext uri="{BB962C8B-B14F-4D97-AF65-F5344CB8AC3E}">
        <p14:creationId xmlns:p14="http://schemas.microsoft.com/office/powerpoint/2010/main" val="19836091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 </a:t>
            </a:r>
            <a:r>
              <a:rPr lang="en-US" altLang="zh-CN" dirty="0">
                <a:ea typeface="思源黑体 CN" panose="020B0500000000000000" pitchFamily="34" charset="-122"/>
              </a:rPr>
              <a:t>– </a:t>
            </a:r>
            <a:r>
              <a:rPr lang="zh-CN" altLang="en-US" dirty="0">
                <a:ea typeface="思源黑体 CN" panose="020B0500000000000000" pitchFamily="34" charset="-122"/>
              </a:rPr>
              <a:t>多线冲突分析</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1432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多线冲突分析（</a:t>
            </a:r>
            <a:r>
              <a:rPr lang="en-US" altLang="zh-CN" sz="3600" b="1" dirty="0">
                <a:solidFill>
                  <a:srgbClr val="7030A0"/>
                </a:solidFill>
                <a:ea typeface="思源黑体 CN" panose="020B0500000000000000" pitchFamily="34" charset="-122"/>
              </a:rPr>
              <a:t>Multiple-Line Conflict Analysis</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目标：发现单线冲突分析无法发现的更多无法测试的故障，同时保证复杂度尽可能低</a:t>
            </a:r>
            <a:endParaRPr lang="en-US" altLang="zh-CN" sz="3000" dirty="0"/>
          </a:p>
          <a:p>
            <a:pPr lvl="1" hangingPunct="1">
              <a:lnSpc>
                <a:spcPct val="150000"/>
              </a:lnSpc>
            </a:pPr>
            <a:r>
              <a:rPr lang="zh-CN" altLang="en-US" sz="3000" dirty="0"/>
              <a:t>考虑一个与门：</a:t>
            </a:r>
            <a:endParaRPr lang="en-US" altLang="zh-CN" sz="3000" dirty="0"/>
          </a:p>
          <a:p>
            <a:pPr lvl="2" hangingPunct="1">
              <a:lnSpc>
                <a:spcPct val="150000"/>
              </a:lnSpc>
            </a:pPr>
            <a:r>
              <a:rPr lang="zh-CN" altLang="en-US" sz="2400" dirty="0"/>
              <a:t>冲突的赋值组合包括：</a:t>
            </a:r>
            <a:r>
              <a:rPr lang="en-US" altLang="zh-CN" sz="2400" dirty="0"/>
              <a:t>{a=0, a=1}</a:t>
            </a:r>
            <a:r>
              <a:rPr lang="zh-CN" altLang="en-US" sz="2400" dirty="0"/>
              <a:t>，</a:t>
            </a:r>
            <a:r>
              <a:rPr lang="en-US" altLang="zh-CN" sz="2400" dirty="0"/>
              <a:t> {b=0, b=1}</a:t>
            </a:r>
            <a:r>
              <a:rPr lang="zh-CN" altLang="en-US" sz="2400" dirty="0"/>
              <a:t>，</a:t>
            </a:r>
            <a:r>
              <a:rPr lang="en-US" altLang="zh-CN" sz="2400" dirty="0"/>
              <a:t> {c=0, c=1}</a:t>
            </a:r>
          </a:p>
          <a:p>
            <a:pPr lvl="2" hangingPunct="1">
              <a:lnSpc>
                <a:spcPct val="150000"/>
              </a:lnSpc>
            </a:pPr>
            <a:r>
              <a:rPr lang="zh-CN" altLang="en-US" sz="2400" dirty="0"/>
              <a:t>能从以上冲突推出的冲突包括：</a:t>
            </a:r>
            <a:r>
              <a:rPr lang="en-US" altLang="zh-CN" sz="2400" dirty="0"/>
              <a:t>{a=0, c=1}</a:t>
            </a:r>
            <a:r>
              <a:rPr lang="zh-CN" altLang="en-US" sz="2400" dirty="0"/>
              <a:t>，</a:t>
            </a:r>
            <a:r>
              <a:rPr lang="en-US" altLang="zh-CN" sz="2400" dirty="0"/>
              <a:t>{b=0, c=1}</a:t>
            </a:r>
          </a:p>
          <a:p>
            <a:pPr lvl="2" hangingPunct="1">
              <a:lnSpc>
                <a:spcPct val="150000"/>
              </a:lnSpc>
            </a:pPr>
            <a:r>
              <a:rPr lang="zh-CN" altLang="en-US" sz="2400" dirty="0"/>
              <a:t>不能推出的冲突包括：</a:t>
            </a:r>
            <a:r>
              <a:rPr lang="en-US" altLang="zh-CN" sz="2400" dirty="0"/>
              <a:t>{a=1, b=1, c=0}</a:t>
            </a:r>
            <a:r>
              <a:rPr lang="zh-CN" altLang="en-US" sz="2400" dirty="0"/>
              <a:t>，这个冲突需要同时计算</a:t>
            </a:r>
            <a:r>
              <a:rPr lang="en-US" altLang="zh-CN" sz="2400" dirty="0" err="1"/>
              <a:t>Impl</a:t>
            </a:r>
            <a:r>
              <a:rPr lang="en-US" altLang="zh-CN" sz="2400" dirty="0"/>
              <a:t>[a=0]</a:t>
            </a:r>
            <a:r>
              <a:rPr lang="zh-CN" altLang="en-US" sz="2400" dirty="0"/>
              <a:t>，</a:t>
            </a:r>
            <a:r>
              <a:rPr lang="en-US" altLang="zh-CN" sz="2400" dirty="0"/>
              <a:t> </a:t>
            </a:r>
            <a:r>
              <a:rPr lang="en-US" altLang="zh-CN" sz="2400" dirty="0" err="1"/>
              <a:t>Impl</a:t>
            </a:r>
            <a:r>
              <a:rPr lang="en-US" altLang="zh-CN" sz="2400" dirty="0"/>
              <a:t>[b=0]</a:t>
            </a:r>
            <a:r>
              <a:rPr lang="zh-CN" altLang="en-US" sz="2400" dirty="0"/>
              <a:t>，</a:t>
            </a:r>
            <a:r>
              <a:rPr lang="en-US" altLang="zh-CN" sz="2400" dirty="0"/>
              <a:t> </a:t>
            </a:r>
            <a:r>
              <a:rPr lang="en-US" altLang="zh-CN" sz="2400" dirty="0" err="1"/>
              <a:t>Impl</a:t>
            </a:r>
            <a:r>
              <a:rPr lang="en-US" altLang="zh-CN" sz="2400" dirty="0"/>
              <a:t>[c=1]</a:t>
            </a:r>
            <a:r>
              <a:rPr lang="zh-CN" altLang="en-US" sz="2400" dirty="0"/>
              <a:t>，即需要多线冲突分析进行解决。</a:t>
            </a:r>
            <a:endParaRPr lang="en-US" altLang="zh-CN" sz="24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2400" dirty="0"/>
          </a:p>
        </p:txBody>
      </p:sp>
      <p:pic>
        <p:nvPicPr>
          <p:cNvPr id="6" name="图片 5">
            <a:extLst>
              <a:ext uri="{FF2B5EF4-FFF2-40B4-BE49-F238E27FC236}">
                <a16:creationId xmlns:a16="http://schemas.microsoft.com/office/drawing/2014/main" id="{A63C178A-0B55-62DD-CAE0-B0AAC88B0836}"/>
              </a:ext>
            </a:extLst>
          </p:cNvPr>
          <p:cNvPicPr>
            <a:picLocks noChangeAspect="1"/>
          </p:cNvPicPr>
          <p:nvPr/>
        </p:nvPicPr>
        <p:blipFill>
          <a:blip r:embed="rId2"/>
          <a:stretch>
            <a:fillRect/>
          </a:stretch>
        </p:blipFill>
        <p:spPr>
          <a:xfrm>
            <a:off x="9312797" y="9318334"/>
            <a:ext cx="5276850" cy="2476500"/>
          </a:xfrm>
          <a:prstGeom prst="rect">
            <a:avLst/>
          </a:prstGeom>
        </p:spPr>
      </p:pic>
    </p:spTree>
    <p:extLst>
      <p:ext uri="{BB962C8B-B14F-4D97-AF65-F5344CB8AC3E}">
        <p14:creationId xmlns:p14="http://schemas.microsoft.com/office/powerpoint/2010/main" val="411612032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 </a:t>
            </a:r>
            <a:r>
              <a:rPr lang="en-US" altLang="zh-CN" dirty="0">
                <a:ea typeface="思源黑体 CN" panose="020B0500000000000000" pitchFamily="34" charset="-122"/>
              </a:rPr>
              <a:t>– </a:t>
            </a:r>
            <a:r>
              <a:rPr lang="zh-CN" altLang="en-US" dirty="0">
                <a:ea typeface="思源黑体 CN" panose="020B0500000000000000" pitchFamily="34" charset="-122"/>
              </a:rPr>
              <a:t>多线冲突分析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1432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多线冲突分析（</a:t>
                </a:r>
                <a:r>
                  <a:rPr lang="en-US" altLang="zh-CN" sz="3600" b="1" dirty="0">
                    <a:solidFill>
                      <a:srgbClr val="7030A0"/>
                    </a:solidFill>
                    <a:ea typeface="思源黑体 CN" panose="020B0500000000000000" pitchFamily="34" charset="-122"/>
                  </a:rPr>
                  <a:t>Multiple-Line Conflict Analysis</a:t>
                </a:r>
                <a:r>
                  <a:rPr lang="zh-CN" altLang="en-US" sz="3600" b="1" dirty="0">
                    <a:solidFill>
                      <a:srgbClr val="7030A0"/>
                    </a:solidFill>
                    <a:ea typeface="思源黑体 CN" panose="020B0500000000000000" pitchFamily="34" charset="-122"/>
                  </a:rPr>
                  <a:t>） ：</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dirty="0"/>
                  <a:t>对每个门，需要计算的集合：</a:t>
                </a:r>
                <a:endParaRPr lang="en-US" altLang="zh-CN" sz="3000" dirty="0"/>
              </a:p>
              <a:p>
                <a:pPr lvl="2" hangingPunct="1">
                  <a:lnSpc>
                    <a:spcPct val="150000"/>
                  </a:lnSpc>
                </a:pPr>
                <a:r>
                  <a:rPr lang="en-US" altLang="zh-CN" sz="2400" dirty="0"/>
                  <a:t>S0</a:t>
                </a:r>
                <a:r>
                  <a:rPr lang="zh-CN" altLang="en-US" sz="2400" dirty="0"/>
                  <a:t>：</a:t>
                </a:r>
                <a:r>
                  <a:rPr lang="en-US" altLang="zh-CN" sz="2400" dirty="0"/>
                  <a:t>a</a:t>
                </a:r>
                <a:r>
                  <a:rPr lang="zh-CN" altLang="en-US" sz="2400" dirty="0"/>
                  <a:t>门置</a:t>
                </a:r>
                <a:r>
                  <a:rPr lang="en-US" altLang="zh-CN" sz="2400" dirty="0"/>
                  <a:t>0</a:t>
                </a:r>
                <a:r>
                  <a:rPr lang="zh-CN" altLang="en-US" sz="2400" dirty="0"/>
                  <a:t>时无法检测的故障集合</a:t>
                </a:r>
                <a:endParaRPr lang="en-US" altLang="zh-CN" sz="2400" dirty="0"/>
              </a:p>
              <a:p>
                <a:pPr lvl="2" hangingPunct="1">
                  <a:lnSpc>
                    <a:spcPct val="150000"/>
                  </a:lnSpc>
                </a:pPr>
                <a:r>
                  <a:rPr lang="en-US" altLang="zh-CN" sz="2400" dirty="0"/>
                  <a:t>S1</a:t>
                </a:r>
                <a:r>
                  <a:rPr lang="zh-CN" altLang="en-US" sz="2400" dirty="0"/>
                  <a:t>：</a:t>
                </a:r>
                <a:r>
                  <a:rPr lang="en-US" altLang="zh-CN" sz="2400" dirty="0"/>
                  <a:t>b</a:t>
                </a:r>
                <a:r>
                  <a:rPr lang="zh-CN" altLang="en-US" sz="2400" dirty="0"/>
                  <a:t>门置</a:t>
                </a:r>
                <a:r>
                  <a:rPr lang="en-US" altLang="zh-CN" sz="2400" dirty="0"/>
                  <a:t>0</a:t>
                </a:r>
                <a:r>
                  <a:rPr lang="zh-CN" altLang="en-US" sz="2400" dirty="0"/>
                  <a:t>时无法检测的故障集合</a:t>
                </a:r>
                <a:endParaRPr lang="en-US" altLang="zh-CN" sz="2400" dirty="0"/>
              </a:p>
              <a:p>
                <a:pPr lvl="2" hangingPunct="1">
                  <a:lnSpc>
                    <a:spcPct val="150000"/>
                  </a:lnSpc>
                </a:pPr>
                <a:r>
                  <a:rPr lang="en-US" altLang="zh-CN" sz="2400" dirty="0"/>
                  <a:t>S2</a:t>
                </a:r>
                <a:r>
                  <a:rPr lang="zh-CN" altLang="en-US" sz="2400" dirty="0"/>
                  <a:t>：</a:t>
                </a:r>
                <a:r>
                  <a:rPr lang="en-US" altLang="zh-CN" sz="2400" dirty="0"/>
                  <a:t>c</a:t>
                </a:r>
                <a:r>
                  <a:rPr lang="zh-CN" altLang="en-US" sz="2400" dirty="0"/>
                  <a:t>门置</a:t>
                </a:r>
                <a:r>
                  <a:rPr lang="en-US" altLang="zh-CN" sz="2400" dirty="0"/>
                  <a:t>1</a:t>
                </a:r>
                <a:r>
                  <a:rPr lang="zh-CN" altLang="en-US" sz="2400" dirty="0"/>
                  <a:t>时无法检测的故障集合</a:t>
                </a:r>
                <a:endParaRPr lang="en-US" altLang="zh-CN" sz="2400" dirty="0"/>
              </a:p>
              <a:p>
                <a:pPr lvl="1" hangingPunct="1">
                  <a:lnSpc>
                    <a:spcPct val="150000"/>
                  </a:lnSpc>
                </a:pPr>
                <a:r>
                  <a:rPr lang="zh-CN" altLang="en-US" sz="3000" dirty="0"/>
                  <a:t>最大局部冲突计算：根据已知</a:t>
                </a:r>
                <a:r>
                  <a:rPr lang="zh-CN" altLang="en-US" sz="3200" dirty="0"/>
                  <a:t>不能用单线方法分析到的冲突，推出它们对应的故障</a:t>
                </a:r>
                <a:endParaRPr lang="en-US" altLang="zh-CN" sz="3000" dirty="0"/>
              </a:p>
              <a:p>
                <a:pPr lvl="2" hangingPunct="1">
                  <a:lnSpc>
                    <a:spcPct val="150000"/>
                  </a:lnSpc>
                </a:pPr>
                <a:r>
                  <a:rPr lang="zh-CN" altLang="en-US" sz="2400" dirty="0"/>
                  <a:t>求取所有赋值的</a:t>
                </a:r>
                <a:r>
                  <a:rPr lang="en-US" altLang="zh-CN" sz="2400" dirty="0" err="1"/>
                  <a:t>Impl</a:t>
                </a:r>
                <a:r>
                  <a:rPr lang="zh-CN" altLang="en-US" sz="2400" dirty="0"/>
                  <a:t>集合和单线冲突分析能分析到的冲突</a:t>
                </a:r>
                <a:endParaRPr lang="en-US" altLang="zh-CN" sz="2400" dirty="0"/>
              </a:p>
              <a:p>
                <a:pPr lvl="2" hangingPunct="1">
                  <a:lnSpc>
                    <a:spcPct val="150000"/>
                  </a:lnSpc>
                </a:pPr>
                <a:r>
                  <a:rPr lang="zh-CN" altLang="en-US" sz="2400" dirty="0"/>
                  <a:t>对于上述冲突没有覆盖到的冲突（如</a:t>
                </a:r>
                <a14:m>
                  <m:oMath xmlns:m="http://schemas.openxmlformats.org/officeDocument/2006/math">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i="1" dirty="0">
                        <a:latin typeface="Cambria Math" panose="02040503050406030204" pitchFamily="18" charset="0"/>
                      </a:rPr>
                      <m:t> </m:t>
                    </m:r>
                  </m:oMath>
                </a14:m>
                <a:r>
                  <a:rPr lang="zh-CN" altLang="en-US" sz="2400" dirty="0"/>
                  <a:t>），求取</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𝑣</m:t>
                        </m:r>
                      </m:e>
                    </m:acc>
                  </m:oMath>
                </a14:m>
                <a:r>
                  <a:rPr lang="zh-CN" altLang="en-US" sz="2400" dirty="0"/>
                  <a:t>才能检测的故障</a:t>
                </a:r>
                <a:endParaRPr lang="en-US" altLang="zh-CN" sz="2400" dirty="0"/>
              </a:p>
              <a:p>
                <a:pPr lvl="2" hangingPunct="1">
                  <a:lnSpc>
                    <a:spcPct val="150000"/>
                  </a:lnSpc>
                </a:pPr>
                <a:r>
                  <a:rPr lang="zh-CN" altLang="en-US" sz="2400" dirty="0"/>
                  <a:t>这些故障的交集即是无论如何都无法检测的故障</a:t>
                </a:r>
                <a:endParaRPr lang="en-US" altLang="zh-CN" sz="2400" dirty="0"/>
              </a:p>
              <a:p>
                <a:pPr lvl="2" hangingPunct="1">
                  <a:lnSpc>
                    <a:spcPct val="150000"/>
                  </a:lnSpc>
                </a:pPr>
                <a:r>
                  <a:rPr lang="zh-CN" altLang="en-US" sz="2400" dirty="0"/>
                  <a:t>这个算法的复杂度基本上是线性的</a:t>
                </a:r>
                <a:endParaRPr lang="en-US" altLang="zh-CN" sz="2400" dirty="0"/>
              </a:p>
              <a:p>
                <a:pPr lvl="2" hangingPunct="1">
                  <a:lnSpc>
                    <a:spcPct val="150000"/>
                  </a:lnSpc>
                </a:pP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9" y="2941212"/>
                <a:ext cx="21432546" cy="10168979"/>
              </a:xfrm>
              <a:prstGeom prst="rect">
                <a:avLst/>
              </a:prstGeom>
              <a:blipFill>
                <a:blip r:embed="rId2"/>
                <a:stretch>
                  <a:fillRect l="-1081" t="-18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AC068E4-A3D7-CFA5-F82B-45250054B1B6}"/>
              </a:ext>
            </a:extLst>
          </p:cNvPr>
          <p:cNvPicPr>
            <a:picLocks noChangeAspect="1"/>
          </p:cNvPicPr>
          <p:nvPr/>
        </p:nvPicPr>
        <p:blipFill>
          <a:blip r:embed="rId3"/>
          <a:stretch>
            <a:fillRect/>
          </a:stretch>
        </p:blipFill>
        <p:spPr>
          <a:xfrm>
            <a:off x="13788545" y="4265070"/>
            <a:ext cx="5276850" cy="2476500"/>
          </a:xfrm>
          <a:prstGeom prst="rect">
            <a:avLst/>
          </a:prstGeom>
        </p:spPr>
      </p:pic>
      <p:pic>
        <p:nvPicPr>
          <p:cNvPr id="7" name="图片 6">
            <a:extLst>
              <a:ext uri="{FF2B5EF4-FFF2-40B4-BE49-F238E27FC236}">
                <a16:creationId xmlns:a16="http://schemas.microsoft.com/office/drawing/2014/main" id="{A9D6632A-1EE7-2D50-4549-90C992BE13DF}"/>
              </a:ext>
            </a:extLst>
          </p:cNvPr>
          <p:cNvPicPr>
            <a:picLocks noChangeAspect="1"/>
          </p:cNvPicPr>
          <p:nvPr/>
        </p:nvPicPr>
        <p:blipFill>
          <a:blip r:embed="rId4"/>
          <a:stretch>
            <a:fillRect/>
          </a:stretch>
        </p:blipFill>
        <p:spPr>
          <a:xfrm>
            <a:off x="13788545" y="7796628"/>
            <a:ext cx="8657724" cy="4715290"/>
          </a:xfrm>
          <a:prstGeom prst="rect">
            <a:avLst/>
          </a:prstGeom>
        </p:spPr>
      </p:pic>
    </p:spTree>
    <p:extLst>
      <p:ext uri="{BB962C8B-B14F-4D97-AF65-F5344CB8AC3E}">
        <p14:creationId xmlns:p14="http://schemas.microsoft.com/office/powerpoint/2010/main" val="401543945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 </a:t>
            </a:r>
            <a:r>
              <a:rPr lang="en-US" altLang="zh-CN" dirty="0">
                <a:ea typeface="思源黑体 CN" panose="020B0500000000000000" pitchFamily="34" charset="-122"/>
              </a:rPr>
              <a:t>– </a:t>
            </a:r>
            <a:r>
              <a:rPr lang="zh-CN" altLang="en-US" dirty="0">
                <a:ea typeface="思源黑体 CN" panose="020B0500000000000000" pitchFamily="34" charset="-122"/>
              </a:rPr>
              <a:t>多线冲突分析</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1432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多线冲突分析（</a:t>
                </a:r>
                <a:r>
                  <a:rPr lang="en-US" altLang="zh-CN" sz="3600" b="1" dirty="0">
                    <a:solidFill>
                      <a:srgbClr val="7030A0"/>
                    </a:solidFill>
                    <a:ea typeface="思源黑体 CN" panose="020B0500000000000000" pitchFamily="34" charset="-122"/>
                  </a:rPr>
                  <a:t>Multiple-Line Conflict Analysis</a:t>
                </a:r>
                <a:r>
                  <a:rPr lang="zh-CN" altLang="en-US" sz="3600" b="1" dirty="0">
                    <a:solidFill>
                      <a:srgbClr val="7030A0"/>
                    </a:solidFill>
                    <a:ea typeface="思源黑体 CN" panose="020B0500000000000000" pitchFamily="34" charset="-122"/>
                  </a:rPr>
                  <a:t>） ：</a:t>
                </a:r>
                <a:endParaRPr lang="en-US" altLang="zh-CN" sz="3600" b="1" dirty="0">
                  <a:solidFill>
                    <a:srgbClr val="7030A0"/>
                  </a:solidFill>
                  <a:ea typeface="思源黑体 CN" panose="020B0500000000000000" pitchFamily="34" charset="-122"/>
                </a:endParaRPr>
              </a:p>
              <a:p>
                <a:pPr lvl="1" hangingPunct="1">
                  <a:lnSpc>
                    <a:spcPct val="150000"/>
                  </a:lnSpc>
                </a:pPr>
                <a:r>
                  <a:rPr lang="zh-CN" altLang="en-US" sz="3000" b="1" dirty="0">
                    <a:solidFill>
                      <a:srgbClr val="68309F"/>
                    </a:solidFill>
                  </a:rPr>
                  <a:t>非终止必要条件集合</a:t>
                </a:r>
                <a:r>
                  <a:rPr lang="zh-CN" altLang="en-US" sz="3000" dirty="0"/>
                  <a:t>（</a:t>
                </a:r>
                <a:r>
                  <a:rPr lang="en-US" altLang="zh-CN" sz="3000" dirty="0"/>
                  <a:t>Nonterminating Necessary Condition Set</a:t>
                </a:r>
                <a:r>
                  <a:rPr lang="zh-CN" altLang="en-US" sz="3000" dirty="0"/>
                  <a:t>，</a:t>
                </a:r>
                <a:r>
                  <a:rPr lang="en-US" altLang="zh-CN" sz="3000" dirty="0"/>
                  <a:t>NTC</a:t>
                </a:r>
                <a:r>
                  <a:rPr lang="zh-CN" altLang="en-US" sz="3000" dirty="0"/>
                  <a:t>）：对于</a:t>
                </a:r>
                <a14:m>
                  <m:oMath xmlns:m="http://schemas.openxmlformats.org/officeDocument/2006/math">
                    <m:r>
                      <a:rPr lang="zh-CN" altLang="en-US" sz="3200" i="1" dirty="0">
                        <a:latin typeface="Cambria Math" panose="02040503050406030204" pitchFamily="18" charset="0"/>
                      </a:rPr>
                      <m:t>赋值</m:t>
                    </m:r>
                    <m:r>
                      <a:rPr lang="en-US" altLang="zh-CN" sz="3200" b="0" i="1" dirty="0" smtClean="0">
                        <a:latin typeface="Cambria Math" panose="02040503050406030204" pitchFamily="18" charset="0"/>
                      </a:rPr>
                      <m:t>𝑎</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𝑣</m:t>
                    </m:r>
                    <m:r>
                      <a:rPr lang="en-US" altLang="zh-CN" sz="3200" i="1" dirty="0">
                        <a:latin typeface="Cambria Math" panose="02040503050406030204" pitchFamily="18" charset="0"/>
                      </a:rPr>
                      <m:t> </m:t>
                    </m:r>
                    <m:r>
                      <a:rPr lang="zh-CN" altLang="en-US" sz="3200" i="1" dirty="0">
                        <a:latin typeface="Cambria Math" panose="02040503050406030204" pitchFamily="18" charset="0"/>
                      </a:rPr>
                      <m:t>，</m:t>
                    </m:r>
                  </m:oMath>
                </a14:m>
                <a:r>
                  <a:rPr lang="zh-CN" altLang="en-US" sz="3000" dirty="0"/>
                  <a:t>非终止必须条件合集指的是实现这个赋值必须满足的条件。然而，这当中可能有些条件，要满足的话，需要进一步满足其他条件。</a:t>
                </a:r>
                <a:endParaRPr lang="en-US" altLang="zh-CN" sz="3000" dirty="0"/>
              </a:p>
              <a:p>
                <a:pPr lvl="1" hangingPunct="1">
                  <a:lnSpc>
                    <a:spcPct val="150000"/>
                  </a:lnSpc>
                </a:pPr>
                <a:r>
                  <a:rPr lang="zh-CN" altLang="en-US" sz="3000" b="1" dirty="0">
                    <a:solidFill>
                      <a:srgbClr val="68309F"/>
                    </a:solidFill>
                  </a:rPr>
                  <a:t>终止必要条件集合</a:t>
                </a:r>
                <a:r>
                  <a:rPr lang="zh-CN" altLang="en-US" sz="3000" dirty="0"/>
                  <a:t>（</a:t>
                </a:r>
                <a:r>
                  <a:rPr lang="en-US" altLang="zh-CN" sz="3000" dirty="0"/>
                  <a:t>Terminating Necessary Condition Set</a:t>
                </a:r>
                <a:r>
                  <a:rPr lang="zh-CN" altLang="en-US" sz="3000" dirty="0"/>
                  <a:t>，</a:t>
                </a:r>
                <a:r>
                  <a:rPr lang="en-US" altLang="zh-CN" sz="3000" dirty="0"/>
                  <a:t>TNC</a:t>
                </a:r>
                <a:r>
                  <a:rPr lang="zh-CN" altLang="en-US" sz="3000" dirty="0"/>
                  <a:t>）：对于</a:t>
                </a:r>
                <a14:m>
                  <m:oMath xmlns:m="http://schemas.openxmlformats.org/officeDocument/2006/math">
                    <m:r>
                      <a:rPr lang="zh-CN" altLang="en-US" sz="3200" i="1" dirty="0">
                        <a:latin typeface="Cambria Math" panose="02040503050406030204" pitchFamily="18" charset="0"/>
                      </a:rPr>
                      <m:t>赋值</m:t>
                    </m:r>
                    <m:r>
                      <a:rPr lang="en-US" altLang="zh-CN" sz="3200" b="0" i="1" dirty="0" smtClean="0">
                        <a:latin typeface="Cambria Math" panose="02040503050406030204" pitchFamily="18" charset="0"/>
                      </a:rPr>
                      <m:t>𝑎</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𝑣</m:t>
                    </m:r>
                    <m:r>
                      <a:rPr lang="en-US" altLang="zh-CN" sz="3200" i="1" dirty="0">
                        <a:latin typeface="Cambria Math" panose="02040503050406030204" pitchFamily="18" charset="0"/>
                      </a:rPr>
                      <m:t> </m:t>
                    </m:r>
                    <m:r>
                      <a:rPr lang="zh-CN" altLang="en-US" sz="3200" i="1" dirty="0">
                        <a:latin typeface="Cambria Math" panose="02040503050406030204" pitchFamily="18" charset="0"/>
                      </a:rPr>
                      <m:t>，</m:t>
                    </m:r>
                  </m:oMath>
                </a14:m>
                <a:r>
                  <a:rPr lang="zh-CN" altLang="en-US" sz="3000" dirty="0"/>
                  <a:t>非终止必须条件合集指的是实现这个赋值必须满足的条件，且这些条件并不进一步需要其他的条件来满足。</a:t>
                </a:r>
                <a:endParaRPr lang="en-US" altLang="zh-CN" sz="3000" dirty="0"/>
              </a:p>
              <a:p>
                <a:pPr lvl="1" hangingPunct="1">
                  <a:lnSpc>
                    <a:spcPct val="150000"/>
                  </a:lnSpc>
                </a:pPr>
                <a:r>
                  <a:rPr lang="zh-CN" altLang="en-US" sz="3000" b="1" dirty="0">
                    <a:solidFill>
                      <a:srgbClr val="68309F"/>
                    </a:solidFill>
                  </a:rPr>
                  <a:t>相关元素</a:t>
                </a:r>
                <a:r>
                  <a:rPr lang="zh-CN" altLang="en-US" sz="3000" dirty="0"/>
                  <a:t>（</a:t>
                </a:r>
                <a:r>
                  <a:rPr lang="en-US" altLang="zh-CN" sz="3000" dirty="0"/>
                  <a:t>Related Elements</a:t>
                </a:r>
                <a:r>
                  <a:rPr lang="zh-CN" altLang="en-US" sz="3000" dirty="0"/>
                  <a:t>）：若门</a:t>
                </a:r>
                <a:r>
                  <a:rPr lang="en-US" altLang="zh-CN" sz="3000" dirty="0"/>
                  <a:t>a</a:t>
                </a:r>
                <a:r>
                  <a:rPr lang="zh-CN" altLang="en-US" sz="3000" dirty="0"/>
                  <a:t>和门</a:t>
                </a:r>
                <a:r>
                  <a:rPr lang="en-US" altLang="zh-CN" sz="3000" dirty="0"/>
                  <a:t>b</a:t>
                </a:r>
                <a:r>
                  <a:rPr lang="zh-CN" altLang="en-US" sz="3000" dirty="0"/>
                  <a:t>之间至少有一条拓扑路径相连，则它们是相关元素</a:t>
                </a:r>
                <a:endParaRPr lang="en-US" altLang="zh-CN" sz="3000" dirty="0"/>
              </a:p>
              <a:p>
                <a:pPr lvl="1" hangingPunct="1">
                  <a:lnSpc>
                    <a:spcPct val="150000"/>
                  </a:lnSpc>
                </a:pPr>
                <a:r>
                  <a:rPr lang="zh-CN" altLang="en-US" sz="3000" b="1" dirty="0">
                    <a:solidFill>
                      <a:srgbClr val="68309F"/>
                    </a:solidFill>
                  </a:rPr>
                  <a:t>引理</a:t>
                </a:r>
                <a:r>
                  <a:rPr lang="zh-CN" altLang="en-US" sz="3000" dirty="0"/>
                  <a:t>：对于两个构成相关元素的门</a:t>
                </a:r>
                <a:r>
                  <a:rPr lang="en-US" altLang="zh-CN" sz="3000" dirty="0"/>
                  <a:t>a</a:t>
                </a:r>
                <a:r>
                  <a:rPr lang="zh-CN" altLang="en-US" sz="3000" dirty="0"/>
                  <a:t>和门</a:t>
                </a:r>
                <a:r>
                  <a:rPr lang="en-US" altLang="zh-CN" sz="3000" dirty="0"/>
                  <a:t>b</a:t>
                </a:r>
                <a:r>
                  <a:rPr lang="zh-CN" altLang="en-US" sz="3000" dirty="0"/>
                  <a:t>，如果存在某个赋值</a:t>
                </a:r>
                <a:r>
                  <a:rPr lang="en-US" altLang="zh-CN" sz="3000" dirty="0"/>
                  <a:t>g=u</a:t>
                </a:r>
                <a:r>
                  <a:rPr lang="zh-CN" altLang="en-US" sz="3000" dirty="0"/>
                  <a:t>，使得</a:t>
                </a:r>
                <a:r>
                  <a:rPr lang="en-US" altLang="zh-CN" sz="3000" dirty="0"/>
                  <a:t>a=v</a:t>
                </a:r>
                <a:r>
                  <a:rPr lang="zh-CN" altLang="en-US" sz="3000" dirty="0"/>
                  <a:t>在它的</a:t>
                </a:r>
                <a:r>
                  <a:rPr lang="en-US" altLang="zh-CN" sz="3000" dirty="0"/>
                  <a:t>TNC</a:t>
                </a:r>
                <a:r>
                  <a:rPr lang="zh-CN" altLang="en-US" sz="3000" dirty="0"/>
                  <a:t>中，</a:t>
                </a:r>
                <a:r>
                  <a:rPr lang="en-US" altLang="zh-CN" sz="3000" dirty="0"/>
                  <a:t>b=w</a:t>
                </a:r>
                <a:r>
                  <a:rPr lang="zh-CN" altLang="en-US" sz="3000" dirty="0"/>
                  <a:t>在它的</a:t>
                </a:r>
                <a:r>
                  <a:rPr lang="en-US" altLang="zh-CN" sz="3000" dirty="0"/>
                  <a:t>NTC</a:t>
                </a:r>
                <a:r>
                  <a:rPr lang="zh-CN" altLang="en-US" sz="3000" dirty="0"/>
                  <a:t>中，则集合</a:t>
                </a:r>
                <a:r>
                  <a:rPr lang="en-US" altLang="zh-CN" sz="3000" dirty="0" err="1"/>
                  <a:t>Impl</a:t>
                </a:r>
                <a:r>
                  <a:rPr lang="en-US" altLang="zh-CN" sz="3000" dirty="0"/>
                  <a:t>[a, </a:t>
                </a:r>
                <a14:m>
                  <m:oMath xmlns:m="http://schemas.openxmlformats.org/officeDocument/2006/math">
                    <m:acc>
                      <m:accPr>
                        <m:chr m:val="̅"/>
                        <m:ctrlPr>
                          <a:rPr lang="en-US" altLang="zh-CN" sz="3200" i="1" smtClean="0">
                            <a:latin typeface="Cambria Math" panose="02040503050406030204" pitchFamily="18" charset="0"/>
                          </a:rPr>
                        </m:ctrlPr>
                      </m:accPr>
                      <m:e>
                        <m:r>
                          <a:rPr lang="en-US" altLang="zh-CN" sz="3200" i="1">
                            <a:latin typeface="Cambria Math" panose="02040503050406030204" pitchFamily="18" charset="0"/>
                          </a:rPr>
                          <m:t>𝑣</m:t>
                        </m:r>
                      </m:e>
                    </m:acc>
                  </m:oMath>
                </a14:m>
                <a:r>
                  <a:rPr lang="en-US" altLang="zh-CN" sz="3000" dirty="0"/>
                  <a:t>]</a:t>
                </a:r>
                <a:r>
                  <a:rPr lang="zh-CN" altLang="en-US" sz="3000" dirty="0"/>
                  <a:t>一定能包含</a:t>
                </a:r>
                <a:r>
                  <a:rPr lang="en-US" altLang="zh-CN" sz="3000" dirty="0" err="1"/>
                  <a:t>Impl</a:t>
                </a:r>
                <a:r>
                  <a:rPr lang="en-US" altLang="zh-CN" sz="3000" dirty="0"/>
                  <a:t>[b, </a:t>
                </a:r>
                <a14:m>
                  <m:oMath xmlns:m="http://schemas.openxmlformats.org/officeDocument/2006/math">
                    <m:acc>
                      <m:accPr>
                        <m:chr m:val="̅"/>
                        <m:ctrlPr>
                          <a:rPr lang="en-US" altLang="zh-CN" sz="3200" i="1">
                            <a:latin typeface="Cambria Math" panose="02040503050406030204" pitchFamily="18" charset="0"/>
                          </a:rPr>
                        </m:ctrlPr>
                      </m:accPr>
                      <m:e>
                        <m:r>
                          <a:rPr lang="en-US" altLang="zh-CN" sz="3200" b="0" i="1" smtClean="0">
                            <a:latin typeface="Cambria Math" panose="02040503050406030204" pitchFamily="18" charset="0"/>
                          </a:rPr>
                          <m:t>𝑤</m:t>
                        </m:r>
                      </m:e>
                    </m:acc>
                  </m:oMath>
                </a14:m>
                <a:r>
                  <a:rPr lang="en-US" altLang="zh-CN" sz="3000" dirty="0"/>
                  <a:t>] </a:t>
                </a:r>
                <a:r>
                  <a:rPr lang="zh-CN" altLang="en-US" sz="3000" dirty="0"/>
                  <a:t>。</a:t>
                </a:r>
                <a:endParaRPr lang="en-US" altLang="zh-CN" sz="3000" dirty="0"/>
              </a:p>
              <a:p>
                <a:pPr lvl="2" hangingPunct="1">
                  <a:lnSpc>
                    <a:spcPct val="150000"/>
                  </a:lnSpc>
                </a:pPr>
                <a:r>
                  <a:rPr lang="zh-CN" altLang="en-US" sz="2400" dirty="0"/>
                  <a:t>证明：由于</a:t>
                </a:r>
                <a:r>
                  <a:rPr lang="en-US" altLang="zh-CN" sz="2400" dirty="0"/>
                  <a:t>a</a:t>
                </a:r>
                <a:r>
                  <a:rPr lang="zh-CN" altLang="en-US" sz="2400" dirty="0"/>
                  <a:t>、</a:t>
                </a:r>
                <a:r>
                  <a:rPr lang="en-US" altLang="zh-CN" sz="2400" dirty="0"/>
                  <a:t>b</a:t>
                </a:r>
                <a:r>
                  <a:rPr lang="zh-CN" altLang="en-US" sz="2400" dirty="0"/>
                  <a:t>是相关元素，因此</a:t>
                </a:r>
                <a:r>
                  <a:rPr lang="en-US" altLang="zh-CN" sz="2400" dirty="0"/>
                  <a:t>a=v</a:t>
                </a:r>
                <a:r>
                  <a:rPr lang="zh-CN" altLang="en-US" sz="2400" dirty="0"/>
                  <a:t>一定是</a:t>
                </a:r>
                <a:r>
                  <a:rPr lang="en-US" altLang="zh-CN" sz="2400" dirty="0"/>
                  <a:t>b=w</a:t>
                </a:r>
                <a:r>
                  <a:rPr lang="zh-CN" altLang="en-US" sz="2400" dirty="0"/>
                  <a:t>的先决条件，</a:t>
                </a:r>
                <a:r>
                  <a:rPr lang="en-US" altLang="zh-CN" sz="2400" dirty="0"/>
                  <a:t>[b, w, 0]</a:t>
                </a:r>
                <a:r>
                  <a:rPr lang="zh-CN" altLang="en-US" sz="2400" dirty="0"/>
                  <a:t>→</a:t>
                </a:r>
                <a:r>
                  <a:rPr lang="en-US" altLang="zh-CN" sz="2400" dirty="0"/>
                  <a:t>[a, v, 0]</a:t>
                </a:r>
                <a:r>
                  <a:rPr lang="zh-CN" altLang="en-US" sz="2400" dirty="0"/>
                  <a:t>；由逆否命题知</a:t>
                </a:r>
                <a:r>
                  <a:rPr lang="en-US" altLang="zh-CN" sz="2400" dirty="0"/>
                  <a:t>[a,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i="1">
                            <a:latin typeface="Cambria Math" panose="02040503050406030204" pitchFamily="18" charset="0"/>
                          </a:rPr>
                          <m:t>𝑣</m:t>
                        </m:r>
                      </m:e>
                    </m:acc>
                  </m:oMath>
                </a14:m>
                <a:r>
                  <a:rPr lang="en-US" altLang="zh-CN" sz="2400" dirty="0"/>
                  <a:t>, 0]</a:t>
                </a:r>
                <a:r>
                  <a:rPr lang="zh-CN" altLang="en-US" sz="2400" dirty="0"/>
                  <a:t>→</a:t>
                </a:r>
                <a:r>
                  <a:rPr lang="en-US" altLang="zh-CN" sz="2400" dirty="0"/>
                  <a:t> [b,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𝑤</m:t>
                        </m:r>
                      </m:e>
                    </m:acc>
                  </m:oMath>
                </a14:m>
                <a:r>
                  <a:rPr lang="en-US" altLang="zh-CN" sz="2400" dirty="0"/>
                  <a:t>, 0]</a:t>
                </a:r>
                <a:r>
                  <a:rPr lang="zh-CN" altLang="en-US" sz="2400" dirty="0"/>
                  <a:t>，故证毕。</a:t>
                </a:r>
                <a:endParaRPr lang="en-US" altLang="zh-CN" sz="2400" dirty="0"/>
              </a:p>
              <a:p>
                <a:pPr lvl="1" hangingPunct="1">
                  <a:lnSpc>
                    <a:spcPct val="150000"/>
                  </a:lnSpc>
                </a:pPr>
                <a:r>
                  <a:rPr lang="zh-CN" altLang="en-US" sz="3000" dirty="0"/>
                  <a:t>因此，利用</a:t>
                </a:r>
                <a:r>
                  <a:rPr lang="en-US" altLang="zh-CN" sz="3000" dirty="0"/>
                  <a:t>TNC</a:t>
                </a:r>
                <a:r>
                  <a:rPr lang="zh-CN" altLang="en-US" sz="3000" dirty="0"/>
                  <a:t>进行多线冲突分析，能识别到的无法测试的故障的集合，一定能包含利用</a:t>
                </a:r>
                <a:r>
                  <a:rPr lang="en-US" altLang="zh-CN" sz="3000" dirty="0"/>
                  <a:t>NTC</a:t>
                </a:r>
                <a:r>
                  <a:rPr lang="zh-CN" altLang="en-US" sz="3000" dirty="0"/>
                  <a:t>进行多线冲突分析能识别到的无法测试的故障集合。</a:t>
                </a:r>
                <a:endParaRPr lang="en-US" altLang="zh-CN" sz="3000" dirty="0"/>
              </a:p>
            </p:txBody>
          </p:sp>
        </mc:Choice>
        <mc:Fallback>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9" y="2941212"/>
                <a:ext cx="21432546" cy="10168979"/>
              </a:xfrm>
              <a:prstGeom prst="rect">
                <a:avLst/>
              </a:prstGeom>
              <a:blipFill>
                <a:blip r:embed="rId2"/>
                <a:stretch>
                  <a:fillRect l="-1081" t="-180" r="-6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79311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05 </a:t>
            </a:r>
            <a:r>
              <a:rPr lang="zh-CN" altLang="en-US" dirty="0">
                <a:ea typeface="思源黑体 CN" panose="020B0500000000000000" pitchFamily="34" charset="-122"/>
              </a:rPr>
              <a:t>对无法测试的故障进行识别 </a:t>
            </a:r>
            <a:r>
              <a:rPr lang="en-US" altLang="zh-CN" dirty="0">
                <a:ea typeface="思源黑体 CN" panose="020B0500000000000000" pitchFamily="34" charset="-122"/>
              </a:rPr>
              <a:t>– </a:t>
            </a:r>
            <a:r>
              <a:rPr lang="zh-CN" altLang="en-US" dirty="0">
                <a:ea typeface="思源黑体 CN" panose="020B0500000000000000" pitchFamily="34" charset="-122"/>
              </a:rPr>
              <a:t>多线冲突分析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2348704"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多线冲突分析（</a:t>
                </a:r>
                <a:r>
                  <a:rPr lang="en-US" altLang="zh-CN" sz="3600" b="1" dirty="0">
                    <a:solidFill>
                      <a:srgbClr val="7030A0"/>
                    </a:solidFill>
                    <a:ea typeface="思源黑体 CN" panose="020B0500000000000000" pitchFamily="34" charset="-122"/>
                  </a:rPr>
                  <a:t>Multiple-Line Conflict Analysis</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多线冲突分析算法流程：</a:t>
                </a:r>
                <a:endParaRPr lang="en-US" altLang="zh-CN" sz="3000" dirty="0"/>
              </a:p>
              <a:p>
                <a:pPr lvl="2" hangingPunct="1">
                  <a:lnSpc>
                    <a:spcPct val="150000"/>
                  </a:lnSpc>
                </a:pPr>
                <a:r>
                  <a:rPr lang="zh-CN" altLang="en-US" sz="2400" dirty="0"/>
                  <a:t>对于任给的赋值语句</a:t>
                </a:r>
                <a:r>
                  <a:rPr lang="en-US" altLang="zh-CN" sz="2400" dirty="0"/>
                  <a:t>g=</a:t>
                </a:r>
                <a:r>
                  <a:rPr lang="en-US" altLang="zh-CN" sz="2400" dirty="0" err="1"/>
                  <a:t>val</a:t>
                </a:r>
                <a:r>
                  <a:rPr lang="zh-CN" altLang="en-US" sz="2400" dirty="0"/>
                  <a:t>，找到它的</a:t>
                </a:r>
                <a:r>
                  <a:rPr lang="en-US" altLang="zh-CN" sz="2400" dirty="0"/>
                  <a:t>TNC</a:t>
                </a:r>
              </a:p>
              <a:p>
                <a:pPr lvl="2" hangingPunct="1">
                  <a:lnSpc>
                    <a:spcPct val="150000"/>
                  </a:lnSpc>
                </a:pPr>
                <a:r>
                  <a:rPr lang="zh-CN" altLang="en-US" sz="2400" dirty="0"/>
                  <a:t>改</a:t>
                </a:r>
                <a:r>
                  <a:rPr lang="en-US" altLang="zh-CN" sz="2400" dirty="0"/>
                  <a:t>g= </a:t>
                </a:r>
                <a14:m>
                  <m:oMath xmlns:m="http://schemas.openxmlformats.org/officeDocument/2006/math">
                    <m:acc>
                      <m:accPr>
                        <m:chr m:val="̅"/>
                        <m:ctrlPr>
                          <a:rPr lang="en-US" altLang="zh-CN" sz="2400" i="1">
                            <a:latin typeface="Cambria Math" panose="02040503050406030204" pitchFamily="18" charset="0"/>
                          </a:rPr>
                        </m:ctrlPr>
                      </m:accPr>
                      <m:e>
                        <m:r>
                          <m:rPr>
                            <m:sty m:val="p"/>
                          </m:rPr>
                          <a:rPr lang="en-US" altLang="zh-CN" sz="2400" i="1">
                            <a:latin typeface="Cambria Math" panose="02040503050406030204" pitchFamily="18" charset="0"/>
                          </a:rPr>
                          <m:t>val</m:t>
                        </m:r>
                      </m:e>
                    </m:acc>
                    <m:r>
                      <a:rPr lang="zh-CN" altLang="en-US" sz="2400" i="1">
                        <a:latin typeface="Cambria Math" panose="02040503050406030204" pitchFamily="18" charset="0"/>
                      </a:rPr>
                      <m:t>，</m:t>
                    </m:r>
                  </m:oMath>
                </a14:m>
                <a:r>
                  <a:rPr lang="zh-CN" altLang="en-US" sz="2400" dirty="0"/>
                  <a:t>意味着</a:t>
                </a:r>
                <a:r>
                  <a:rPr lang="en-US" altLang="zh-CN" sz="2400" dirty="0"/>
                  <a:t>TNC</a:t>
                </a:r>
                <a:r>
                  <a:rPr lang="zh-CN" altLang="en-US" sz="2400" dirty="0"/>
                  <a:t>中的所有赋值都和</a:t>
                </a:r>
                <a:r>
                  <a:rPr lang="en-US" altLang="zh-CN" sz="2400" dirty="0"/>
                  <a:t>g= </a:t>
                </a:r>
                <a14:m>
                  <m:oMath xmlns:m="http://schemas.openxmlformats.org/officeDocument/2006/math">
                    <m:acc>
                      <m:accPr>
                        <m:chr m:val="̅"/>
                        <m:ctrlPr>
                          <a:rPr lang="en-US" altLang="zh-CN" sz="2400" i="1">
                            <a:latin typeface="Cambria Math" panose="02040503050406030204" pitchFamily="18" charset="0"/>
                          </a:rPr>
                        </m:ctrlPr>
                      </m:accPr>
                      <m:e>
                        <m:r>
                          <m:rPr>
                            <m:sty m:val="p"/>
                          </m:rPr>
                          <a:rPr lang="en-US" altLang="zh-CN" sz="2400" i="1">
                            <a:latin typeface="Cambria Math" panose="02040503050406030204" pitchFamily="18" charset="0"/>
                          </a:rPr>
                          <m:t>val</m:t>
                        </m:r>
                      </m:e>
                    </m:acc>
                  </m:oMath>
                </a14:m>
                <a:r>
                  <a:rPr lang="zh-CN" altLang="en-US" sz="2400" dirty="0"/>
                  <a:t>冲突</a:t>
                </a:r>
                <a:endParaRPr lang="en-US" altLang="zh-CN" sz="2400" dirty="0"/>
              </a:p>
              <a:p>
                <a:pPr lvl="2" hangingPunct="1">
                  <a:lnSpc>
                    <a:spcPct val="150000"/>
                  </a:lnSpc>
                </a:pPr>
                <a:r>
                  <a:rPr lang="zh-CN" altLang="en-US" sz="2400" dirty="0"/>
                  <a:t>对于</a:t>
                </a:r>
                <a:r>
                  <a:rPr lang="en-US" altLang="zh-CN" sz="2400" dirty="0"/>
                  <a:t>TNC</a:t>
                </a:r>
                <a:r>
                  <a:rPr lang="zh-CN" altLang="en-US" sz="2400" dirty="0"/>
                  <a:t>中的任何赋值语句</a:t>
                </a:r>
                <a:r>
                  <a:rPr lang="en-US" altLang="zh-CN" sz="2400" dirty="0"/>
                  <a:t>a=w</a:t>
                </a:r>
                <a:r>
                  <a:rPr lang="zh-CN" altLang="en-US" sz="2400" dirty="0"/>
                  <a:t>，找到它对应的</a:t>
                </a:r>
                <a:r>
                  <a:rPr lang="en-US" altLang="zh-CN" sz="2400" dirty="0"/>
                  <a:t>a=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𝑤</m:t>
                        </m:r>
                      </m:e>
                    </m:acc>
                  </m:oMath>
                </a14:m>
                <a:r>
                  <a:rPr lang="zh-CN" altLang="en-US" sz="2400" dirty="0"/>
                  <a:t>导致的不能测试的故障（注意：由于所有的</a:t>
                </a:r>
                <a:r>
                  <a:rPr lang="en-US" altLang="zh-CN" sz="2400" dirty="0"/>
                  <a:t>a=w</a:t>
                </a:r>
                <a:r>
                  <a:rPr lang="zh-CN" altLang="en-US" sz="2400" dirty="0"/>
                  <a:t>都成立就意味着</a:t>
                </a:r>
                <a:r>
                  <a:rPr lang="en-US" altLang="zh-CN" sz="2400" dirty="0"/>
                  <a:t>g=</a:t>
                </a:r>
                <a:r>
                  <a:rPr lang="en-US" altLang="zh-CN" sz="2400" dirty="0" err="1"/>
                  <a:t>val</a:t>
                </a:r>
                <a:r>
                  <a:rPr lang="zh-CN" altLang="en-US" sz="2400" dirty="0"/>
                  <a:t>成立，因此根据逆否命题知，</a:t>
                </a:r>
                <a:r>
                  <a:rPr lang="en-US" altLang="zh-CN" sz="2400" dirty="0"/>
                  <a:t> g= </a:t>
                </a:r>
                <a14:m>
                  <m:oMath xmlns:m="http://schemas.openxmlformats.org/officeDocument/2006/math">
                    <m:acc>
                      <m:accPr>
                        <m:chr m:val="̅"/>
                        <m:ctrlPr>
                          <a:rPr lang="en-US" altLang="zh-CN" sz="2400" i="1">
                            <a:latin typeface="Cambria Math" panose="02040503050406030204" pitchFamily="18" charset="0"/>
                          </a:rPr>
                        </m:ctrlPr>
                      </m:accPr>
                      <m:e>
                        <m:r>
                          <m:rPr>
                            <m:sty m:val="p"/>
                          </m:rPr>
                          <a:rPr lang="en-US" altLang="zh-CN" sz="2400" i="1">
                            <a:latin typeface="Cambria Math" panose="02040503050406030204" pitchFamily="18" charset="0"/>
                          </a:rPr>
                          <m:t>val</m:t>
                        </m:r>
                      </m:e>
                    </m:acc>
                    <m:r>
                      <a:rPr lang="en-US" altLang="zh-CN" sz="2400" i="1">
                        <a:latin typeface="Cambria Math" panose="02040503050406030204" pitchFamily="18" charset="0"/>
                      </a:rPr>
                      <m:t> </m:t>
                    </m:r>
                  </m:oMath>
                </a14:m>
                <a:r>
                  <a:rPr lang="zh-CN" altLang="en-US" sz="2400" dirty="0"/>
                  <a:t>成立意味着至少有一个</a:t>
                </a:r>
                <a:r>
                  <a:rPr lang="en-US" altLang="zh-CN" sz="2400" dirty="0"/>
                  <a:t>a=w</a:t>
                </a:r>
                <a:r>
                  <a:rPr lang="zh-CN" altLang="en-US" sz="2400" dirty="0"/>
                  <a:t>不成立，即至少有一个</a:t>
                </a:r>
                <a:r>
                  <a:rPr lang="en-US" altLang="zh-CN" sz="2400" dirty="0"/>
                  <a:t>a=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𝑤</m:t>
                        </m:r>
                      </m:e>
                    </m:acc>
                    <m:r>
                      <a:rPr lang="en-US" altLang="zh-CN" sz="2400" i="1">
                        <a:latin typeface="Cambria Math" panose="02040503050406030204" pitchFamily="18" charset="0"/>
                      </a:rPr>
                      <m:t> </m:t>
                    </m:r>
                  </m:oMath>
                </a14:m>
                <a:r>
                  <a:rPr lang="zh-CN" altLang="en-US" sz="2400" dirty="0"/>
                  <a:t>成立）</a:t>
                </a:r>
                <a:endParaRPr lang="en-US" altLang="zh-CN" sz="2400" dirty="0"/>
              </a:p>
              <a:p>
                <a:pPr lvl="2" hangingPunct="1">
                  <a:lnSpc>
                    <a:spcPct val="150000"/>
                  </a:lnSpc>
                </a:pPr>
                <a:r>
                  <a:rPr lang="zh-CN" altLang="en-US" sz="2400" dirty="0"/>
                  <a:t>这些故障的交集，即是</a:t>
                </a:r>
                <a:r>
                  <a:rPr lang="en-US" altLang="zh-CN" sz="2400" dirty="0"/>
                  <a:t>g= </a:t>
                </a:r>
                <a14:m>
                  <m:oMath xmlns:m="http://schemas.openxmlformats.org/officeDocument/2006/math">
                    <m:acc>
                      <m:accPr>
                        <m:chr m:val="̅"/>
                        <m:ctrlPr>
                          <a:rPr lang="en-US" altLang="zh-CN" sz="2400" i="1">
                            <a:latin typeface="Cambria Math" panose="02040503050406030204" pitchFamily="18" charset="0"/>
                          </a:rPr>
                        </m:ctrlPr>
                      </m:accPr>
                      <m:e>
                        <m:r>
                          <m:rPr>
                            <m:sty m:val="p"/>
                          </m:rPr>
                          <a:rPr lang="en-US" altLang="zh-CN" sz="2400" i="1">
                            <a:latin typeface="Cambria Math" panose="02040503050406030204" pitchFamily="18" charset="0"/>
                          </a:rPr>
                          <m:t>val</m:t>
                        </m:r>
                      </m:e>
                    </m:acc>
                  </m:oMath>
                </a14:m>
                <a:r>
                  <a:rPr lang="zh-CN" altLang="en-US" sz="2400" dirty="0"/>
                  <a:t>导致的不能测试的故障。（即，无论哪个</a:t>
                </a:r>
                <a:r>
                  <a:rPr lang="en-US" altLang="zh-CN" sz="2400" dirty="0"/>
                  <a:t>a=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𝑤</m:t>
                        </m:r>
                      </m:e>
                    </m:acc>
                    <m:r>
                      <a:rPr lang="en-US" altLang="zh-CN" sz="2400" i="1">
                        <a:latin typeface="Cambria Math" panose="02040503050406030204" pitchFamily="18" charset="0"/>
                      </a:rPr>
                      <m:t> </m:t>
                    </m:r>
                  </m:oMath>
                </a14:m>
                <a:r>
                  <a:rPr lang="zh-CN" altLang="en-US" sz="2400" dirty="0"/>
                  <a:t>成立，都不能测试的故障）</a:t>
                </a: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9" y="2941212"/>
                <a:ext cx="12348704" cy="10168979"/>
              </a:xfrm>
              <a:prstGeom prst="rect">
                <a:avLst/>
              </a:prstGeom>
              <a:blipFill>
                <a:blip r:embed="rId2"/>
                <a:stretch>
                  <a:fillRect l="-1877" t="-180" r="-128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2C701A9-EBA5-753F-A781-D687BD1CADCB}"/>
              </a:ext>
            </a:extLst>
          </p:cNvPr>
          <p:cNvPicPr>
            <a:picLocks noChangeAspect="1"/>
          </p:cNvPicPr>
          <p:nvPr/>
        </p:nvPicPr>
        <p:blipFill>
          <a:blip r:embed="rId3"/>
          <a:stretch>
            <a:fillRect/>
          </a:stretch>
        </p:blipFill>
        <p:spPr>
          <a:xfrm>
            <a:off x="14118293" y="3581536"/>
            <a:ext cx="8121646" cy="8888329"/>
          </a:xfrm>
          <a:prstGeom prst="rect">
            <a:avLst/>
          </a:prstGeom>
        </p:spPr>
      </p:pic>
    </p:spTree>
    <p:extLst>
      <p:ext uri="{BB962C8B-B14F-4D97-AF65-F5344CB8AC3E}">
        <p14:creationId xmlns:p14="http://schemas.microsoft.com/office/powerpoint/2010/main" val="307076245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5248" y="8452599"/>
            <a:ext cx="20949173" cy="1689532"/>
          </a:xfrm>
        </p:spPr>
        <p:txBody>
          <a:bodyPr>
            <a:normAutofit fontScale="90000"/>
          </a:bodyPr>
          <a:lstStyle/>
          <a:p>
            <a:pPr hangingPunct="1">
              <a:lnSpc>
                <a:spcPct val="150000"/>
              </a:lnSpc>
            </a:pP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en-US" altLang="zh-CN" dirty="0">
              <a:ea typeface="思源黑体 CN" panose="020B0500000000000000" pitchFamily="34" charset="-122"/>
            </a:endParaRPr>
          </a:p>
        </p:txBody>
      </p:sp>
      <p:sp>
        <p:nvSpPr>
          <p:cNvPr id="4" name="文本占位符 3"/>
          <p:cNvSpPr>
            <a:spLocks noGrp="1"/>
          </p:cNvSpPr>
          <p:nvPr>
            <p:ph type="body" sz="quarter" idx="12"/>
          </p:nvPr>
        </p:nvSpPr>
        <p:spPr/>
        <p:txBody>
          <a:bodyPr/>
          <a:lstStyle/>
          <a:p>
            <a:r>
              <a:rPr lang="en-US" altLang="zh-CN" dirty="0"/>
              <a:t>06</a:t>
            </a:r>
            <a:endParaRPr lang="zh-CN" altLang="en-US" dirty="0"/>
          </a:p>
        </p:txBody>
      </p:sp>
    </p:spTree>
    <p:extLst>
      <p:ext uri="{BB962C8B-B14F-4D97-AF65-F5344CB8AC3E}">
        <p14:creationId xmlns:p14="http://schemas.microsoft.com/office/powerpoint/2010/main" val="38164388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00 </a:t>
            </a:r>
            <a:r>
              <a:rPr lang="zh-CN" altLang="en-US" dirty="0"/>
              <a:t>介绍 </a:t>
            </a:r>
            <a:r>
              <a:rPr lang="en-US" altLang="zh-CN" dirty="0"/>
              <a:t>– </a:t>
            </a:r>
            <a:r>
              <a:rPr lang="zh-CN" altLang="en-US" dirty="0"/>
              <a:t>本章主要内容</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05800" cy="10168979"/>
          </a:xfrm>
          <a:prstGeom prst="rect">
            <a:avLst/>
          </a:prstGeom>
        </p:spPr>
        <p:txBody>
          <a:bodyPr>
            <a:normAutofit fontScale="62500" lnSpcReduction="20000"/>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dirty="0">
                <a:ea typeface="思源黑体 CN" panose="020B0500000000000000" pitchFamily="34" charset="-122"/>
              </a:rPr>
              <a:t>01 </a:t>
            </a:r>
            <a:r>
              <a:rPr lang="zh-CN" altLang="en-US" dirty="0">
                <a:ea typeface="思源黑体 CN" panose="020B0500000000000000" pitchFamily="34" charset="-122"/>
              </a:rPr>
              <a:t>随机测试生成</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02 </a:t>
            </a:r>
            <a:r>
              <a:rPr lang="zh-CN" altLang="en-US" dirty="0">
                <a:ea typeface="思源黑体 CN" panose="020B0500000000000000" pitchFamily="34" charset="-122"/>
              </a:rPr>
              <a:t>理论背景：布尔差分</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03 </a:t>
            </a:r>
            <a:r>
              <a:rPr lang="zh-CN" altLang="en-US" dirty="0">
                <a:ea typeface="思源黑体 CN" panose="020B0500000000000000" pitchFamily="34" charset="-122"/>
              </a:rPr>
              <a:t>针对组合逻辑单点故障的</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04 </a:t>
            </a:r>
            <a:r>
              <a:rPr lang="zh-CN" altLang="en-US" dirty="0">
                <a:ea typeface="思源黑体 CN" panose="020B0500000000000000" pitchFamily="34" charset="-122"/>
              </a:rPr>
              <a:t>时序</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05 </a:t>
            </a:r>
            <a:r>
              <a:rPr lang="zh-CN" altLang="en-US" dirty="0">
                <a:ea typeface="思源黑体 CN" panose="020B0500000000000000" pitchFamily="34" charset="-122"/>
              </a:rPr>
              <a:t>对无法测试的故障进行识别</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a:t>
            </a:r>
            <a:endParaRPr lang="en-US" altLang="zh-CN" dirty="0">
              <a:ea typeface="思源黑体 CN" panose="020B0500000000000000" pitchFamily="34" charset="-122"/>
            </a:endParaRPr>
          </a:p>
          <a:p>
            <a:pPr hangingPunct="1">
              <a:lnSpc>
                <a:spcPct val="150000"/>
              </a:lnSpc>
            </a:pPr>
            <a:r>
              <a:rPr lang="en-US" altLang="zh-CN" dirty="0">
                <a:ea typeface="思源黑体 CN" panose="020B0500000000000000" pitchFamily="34" charset="-122"/>
              </a:rPr>
              <a:t>07 </a:t>
            </a: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p>
          <a:p>
            <a:pPr hangingPunct="1">
              <a:lnSpc>
                <a:spcPct val="150000"/>
              </a:lnSpc>
            </a:pPr>
            <a:r>
              <a:rPr lang="en-US" altLang="zh-CN" dirty="0">
                <a:ea typeface="思源黑体 CN" panose="020B0500000000000000" pitchFamily="34" charset="-122"/>
              </a:rPr>
              <a:t>08 </a:t>
            </a:r>
            <a:r>
              <a:rPr lang="zh-CN" altLang="en-US" dirty="0">
                <a:ea typeface="思源黑体 CN" panose="020B0500000000000000" pitchFamily="34" charset="-122"/>
              </a:rPr>
              <a:t>基于混合确定性和仿真的</a:t>
            </a:r>
            <a:r>
              <a:rPr lang="en-US" altLang="zh-CN" dirty="0">
                <a:ea typeface="思源黑体 CN" panose="020B0500000000000000" pitchFamily="34" charset="-122"/>
              </a:rPr>
              <a:t>ATPG</a:t>
            </a:r>
          </a:p>
          <a:p>
            <a:pPr hangingPunct="1">
              <a:lnSpc>
                <a:spcPct val="150000"/>
              </a:lnSpc>
            </a:pPr>
            <a:r>
              <a:rPr lang="en-US" altLang="zh-CN" dirty="0">
                <a:ea typeface="思源黑体 CN" panose="020B0500000000000000" pitchFamily="34" charset="-122"/>
              </a:rPr>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a:t>
            </a:r>
          </a:p>
          <a:p>
            <a:pPr hangingPunct="1">
              <a:lnSpc>
                <a:spcPct val="150000"/>
              </a:lnSpc>
            </a:pPr>
            <a:r>
              <a:rPr lang="en-US" altLang="zh-CN" dirty="0">
                <a:ea typeface="思源黑体 CN" panose="020B0500000000000000" pitchFamily="34" charset="-122"/>
              </a:rPr>
              <a:t>10 </a:t>
            </a:r>
            <a:r>
              <a:rPr lang="zh-CN" altLang="en-US" dirty="0">
                <a:ea typeface="思源黑体 CN" panose="020B0500000000000000" pitchFamily="34" charset="-122"/>
              </a:rPr>
              <a:t>测试生成的其他领域</a:t>
            </a:r>
            <a:endParaRPr lang="en-US" altLang="zh-CN" dirty="0">
              <a:ea typeface="思源黑体 CN" panose="020B0500000000000000" pitchFamily="34" charset="-122"/>
            </a:endParaRPr>
          </a:p>
        </p:txBody>
      </p:sp>
    </p:spTree>
    <p:extLst>
      <p:ext uri="{BB962C8B-B14F-4D97-AF65-F5344CB8AC3E}">
        <p14:creationId xmlns:p14="http://schemas.microsoft.com/office/powerpoint/2010/main" val="6853397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783547"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个体：组合电路测试中的测试向量</a:t>
            </a:r>
            <a:endParaRPr lang="en-US" altLang="zh-CN" sz="3000" dirty="0"/>
          </a:p>
          <a:p>
            <a:pPr lvl="1" hangingPunct="1">
              <a:lnSpc>
                <a:spcPct val="150000"/>
              </a:lnSpc>
            </a:pPr>
            <a:r>
              <a:rPr lang="zh-CN" altLang="en-US" sz="3000" dirty="0"/>
              <a:t>个体中的每个字符：原始输入</a:t>
            </a:r>
            <a:endParaRPr lang="en-US" altLang="zh-CN" sz="3000" dirty="0"/>
          </a:p>
          <a:p>
            <a:pPr lvl="1" hangingPunct="1">
              <a:lnSpc>
                <a:spcPct val="150000"/>
              </a:lnSpc>
            </a:pPr>
            <a:r>
              <a:rPr lang="zh-CN" altLang="en-US" sz="3000" dirty="0"/>
              <a:t>进化过程：逻辑模拟</a:t>
            </a:r>
            <a:r>
              <a:rPr lang="en-US" altLang="zh-CN" sz="3000" dirty="0"/>
              <a:t>/</a:t>
            </a:r>
            <a:r>
              <a:rPr lang="zh-CN" altLang="en-US" sz="3000" dirty="0"/>
              <a:t>故障模拟</a:t>
            </a:r>
            <a:endParaRPr lang="en-US" altLang="zh-CN" sz="3000" dirty="0"/>
          </a:p>
          <a:p>
            <a:pPr lvl="1" hangingPunct="1">
              <a:lnSpc>
                <a:spcPct val="150000"/>
              </a:lnSpc>
            </a:pPr>
            <a:r>
              <a:rPr lang="zh-CN" altLang="en-US" sz="3000" dirty="0"/>
              <a:t>通过不断执行进化过程，生成最合适的测试向量</a:t>
            </a:r>
            <a:endParaRPr lang="en-US" altLang="zh-CN" sz="3000" dirty="0"/>
          </a:p>
          <a:p>
            <a:pPr lvl="1" hangingPunct="1">
              <a:lnSpc>
                <a:spcPct val="150000"/>
              </a:lnSpc>
            </a:pPr>
            <a:endParaRPr lang="en-US" altLang="zh-CN" sz="3000" dirty="0"/>
          </a:p>
          <a:p>
            <a:pPr lvl="1" hangingPunct="1">
              <a:lnSpc>
                <a:spcPct val="150000"/>
              </a:lnSpc>
            </a:pPr>
            <a:endParaRPr lang="en-US" altLang="zh-CN" sz="3000" dirty="0"/>
          </a:p>
          <a:p>
            <a:pPr lvl="1" hangingPunct="1">
              <a:lnSpc>
                <a:spcPct val="150000"/>
              </a:lnSpc>
            </a:pPr>
            <a:endParaRPr lang="en-US" altLang="zh-CN" sz="2400" dirty="0"/>
          </a:p>
        </p:txBody>
      </p:sp>
      <p:pic>
        <p:nvPicPr>
          <p:cNvPr id="6" name="图片 5">
            <a:extLst>
              <a:ext uri="{FF2B5EF4-FFF2-40B4-BE49-F238E27FC236}">
                <a16:creationId xmlns:a16="http://schemas.microsoft.com/office/drawing/2014/main" id="{03099812-6204-2881-CF63-583E1B515504}"/>
              </a:ext>
            </a:extLst>
          </p:cNvPr>
          <p:cNvPicPr>
            <a:picLocks noChangeAspect="1"/>
          </p:cNvPicPr>
          <p:nvPr/>
        </p:nvPicPr>
        <p:blipFill>
          <a:blip r:embed="rId2"/>
          <a:stretch>
            <a:fillRect/>
          </a:stretch>
        </p:blipFill>
        <p:spPr>
          <a:xfrm>
            <a:off x="8350058" y="8707374"/>
            <a:ext cx="7553325" cy="2933700"/>
          </a:xfrm>
          <a:prstGeom prst="rect">
            <a:avLst/>
          </a:prstGeom>
        </p:spPr>
      </p:pic>
    </p:spTree>
    <p:extLst>
      <p:ext uri="{BB962C8B-B14F-4D97-AF65-F5344CB8AC3E}">
        <p14:creationId xmlns:p14="http://schemas.microsoft.com/office/powerpoint/2010/main" val="346515680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366367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示例</a:t>
            </a:r>
            <a:r>
              <a:rPr lang="en-US" altLang="zh-CN" sz="3000" dirty="0"/>
              <a:t>1</a:t>
            </a:r>
            <a:r>
              <a:rPr lang="zh-CN" altLang="en-US" sz="3000" dirty="0"/>
              <a:t>：以故障模拟作为遗传算法的适应度计算方法</a:t>
            </a:r>
            <a:endParaRPr lang="en-US" altLang="zh-CN" sz="3000" dirty="0"/>
          </a:p>
          <a:p>
            <a:pPr lvl="2" hangingPunct="1">
              <a:lnSpc>
                <a:spcPct val="150000"/>
              </a:lnSpc>
            </a:pPr>
            <a:r>
              <a:rPr lang="zh-CN" altLang="en-US" sz="2400" dirty="0"/>
              <a:t>对整个种群，以轮盘方式取两个个体作为亲代，按照交叉互换概率决定是直接得到两个子代还是交叉互换出两个子代，并分别变异</a:t>
            </a:r>
            <a:endParaRPr lang="en-US" altLang="zh-CN" sz="2400" dirty="0"/>
          </a:p>
          <a:p>
            <a:pPr lvl="2" hangingPunct="1">
              <a:lnSpc>
                <a:spcPct val="150000"/>
              </a:lnSpc>
            </a:pPr>
            <a:r>
              <a:rPr lang="zh-CN" altLang="en-US" sz="2400" dirty="0"/>
              <a:t>以所有如此生成的子代（其个数应当与亲代一致）构成下一代，计算其适应度</a:t>
            </a:r>
            <a:endParaRPr lang="en-US" altLang="zh-CN" sz="2400" dirty="0"/>
          </a:p>
          <a:p>
            <a:pPr lvl="2" hangingPunct="1">
              <a:lnSpc>
                <a:spcPct val="150000"/>
              </a:lnSpc>
            </a:pPr>
            <a:r>
              <a:rPr lang="zh-CN" altLang="en-US" sz="2400" dirty="0"/>
              <a:t>将适应度最高的子代放入测试集，并以下一代为亲代继续进化</a:t>
            </a:r>
            <a:endParaRPr lang="en-US" altLang="zh-CN" sz="2400" dirty="0"/>
          </a:p>
          <a:p>
            <a:pPr lvl="1" hangingPunct="1">
              <a:lnSpc>
                <a:spcPct val="150000"/>
              </a:lnSpc>
            </a:pPr>
            <a:r>
              <a:rPr lang="zh-CN" altLang="en-US" sz="3000" b="1" dirty="0">
                <a:solidFill>
                  <a:srgbClr val="68309F"/>
                </a:solidFill>
              </a:rPr>
              <a:t>选择压力</a:t>
            </a:r>
            <a:r>
              <a:rPr lang="zh-CN" altLang="en-US" sz="3000" dirty="0"/>
              <a:t>（</a:t>
            </a:r>
            <a:r>
              <a:rPr lang="en-US" altLang="zh-CN" sz="3000" dirty="0"/>
              <a:t>selection pressure</a:t>
            </a:r>
            <a:r>
              <a:rPr lang="zh-CN" altLang="en-US" sz="3000" dirty="0"/>
              <a:t>）：种群收敛到</a:t>
            </a:r>
            <a:r>
              <a:rPr lang="en-US" altLang="zh-CN" sz="3000" dirty="0"/>
              <a:t>n</a:t>
            </a:r>
            <a:r>
              <a:rPr lang="zh-CN" altLang="en-US" sz="3000" dirty="0"/>
              <a:t>个类似个体的驱动力。选择压力越大，种群收敛越快。</a:t>
            </a:r>
            <a:endParaRPr lang="en-US" altLang="zh-CN" sz="3000" dirty="0"/>
          </a:p>
          <a:p>
            <a:pPr lvl="2" hangingPunct="1">
              <a:lnSpc>
                <a:spcPct val="150000"/>
              </a:lnSpc>
            </a:pPr>
            <a:r>
              <a:rPr lang="zh-CN" altLang="en-US" sz="2400" dirty="0"/>
              <a:t>一般认为，当种群内各个个体适应度方差很高时，带放回的轮盘方式比二叉锦标赛树方式更能提供选择压力；否则， 当种群内各个个体适应度方差较低时，二叉锦标赛树能提供更大的选择压力。</a:t>
            </a:r>
            <a:endParaRPr lang="en-US" altLang="zh-CN" sz="2400" dirty="0"/>
          </a:p>
          <a:p>
            <a:pPr lvl="2" hangingPunct="1">
              <a:lnSpc>
                <a:spcPct val="150000"/>
              </a:lnSpc>
            </a:pPr>
            <a:r>
              <a:rPr lang="zh-CN" altLang="en-US" sz="2400" dirty="0"/>
              <a:t>不过，二叉锦标赛树由于做出了比较，因此更能提供适合的个体作为亲代。</a:t>
            </a:r>
            <a:endParaRPr lang="en-US" altLang="zh-CN" sz="2400" dirty="0"/>
          </a:p>
        </p:txBody>
      </p:sp>
      <p:pic>
        <p:nvPicPr>
          <p:cNvPr id="5" name="图片 4">
            <a:extLst>
              <a:ext uri="{FF2B5EF4-FFF2-40B4-BE49-F238E27FC236}">
                <a16:creationId xmlns:a16="http://schemas.microsoft.com/office/drawing/2014/main" id="{5C183E9C-CD4A-5B60-69CA-1A302776F4F0}"/>
              </a:ext>
            </a:extLst>
          </p:cNvPr>
          <p:cNvPicPr>
            <a:picLocks noChangeAspect="1"/>
          </p:cNvPicPr>
          <p:nvPr/>
        </p:nvPicPr>
        <p:blipFill>
          <a:blip r:embed="rId2"/>
          <a:stretch>
            <a:fillRect/>
          </a:stretch>
        </p:blipFill>
        <p:spPr>
          <a:xfrm>
            <a:off x="15658803" y="3267456"/>
            <a:ext cx="6026764" cy="9011602"/>
          </a:xfrm>
          <a:prstGeom prst="rect">
            <a:avLst/>
          </a:prstGeom>
        </p:spPr>
      </p:pic>
    </p:spTree>
    <p:extLst>
      <p:ext uri="{BB962C8B-B14F-4D97-AF65-F5344CB8AC3E}">
        <p14:creationId xmlns:p14="http://schemas.microsoft.com/office/powerpoint/2010/main" val="92070373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366367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b="1" dirty="0">
                <a:solidFill>
                  <a:srgbClr val="68309F"/>
                </a:solidFill>
              </a:rPr>
              <a:t>交叉互换</a:t>
            </a:r>
            <a:r>
              <a:rPr lang="zh-CN" altLang="en-US" sz="3000" dirty="0"/>
              <a:t>（</a:t>
            </a:r>
            <a:r>
              <a:rPr lang="en-US" altLang="zh-CN" sz="3000" dirty="0"/>
              <a:t>crossover</a:t>
            </a:r>
            <a:r>
              <a:rPr lang="zh-CN" altLang="en-US" sz="3000" dirty="0"/>
              <a:t>）</a:t>
            </a:r>
            <a:r>
              <a:rPr lang="zh-CN" altLang="en-US" sz="2400" dirty="0"/>
              <a:t>：</a:t>
            </a:r>
            <a:endParaRPr lang="en-US" altLang="zh-CN" sz="2400" dirty="0"/>
          </a:p>
          <a:p>
            <a:pPr lvl="2" hangingPunct="1">
              <a:lnSpc>
                <a:spcPct val="150000"/>
              </a:lnSpc>
            </a:pPr>
            <a:r>
              <a:rPr lang="zh-CN" altLang="en-US" sz="2400" dirty="0"/>
              <a:t>单点交叉：两个亲代随机选择点</a:t>
            </a:r>
            <a:r>
              <a:rPr lang="en-US" altLang="zh-CN" sz="2400" dirty="0"/>
              <a:t>r</a:t>
            </a:r>
            <a:r>
              <a:rPr lang="zh-CN" altLang="en-US" sz="2400" dirty="0"/>
              <a:t>处交叉，第一个子节点从父节点</a:t>
            </a:r>
            <a:r>
              <a:rPr lang="en-US" altLang="zh-CN" sz="2400" dirty="0"/>
              <a:t>1</a:t>
            </a:r>
            <a:r>
              <a:rPr lang="zh-CN" altLang="en-US" sz="2400" dirty="0"/>
              <a:t>继承前</a:t>
            </a:r>
            <a:r>
              <a:rPr lang="en-US" altLang="zh-CN" sz="2400" dirty="0"/>
              <a:t>r</a:t>
            </a:r>
            <a:r>
              <a:rPr lang="zh-CN" altLang="en-US" sz="2400" dirty="0"/>
              <a:t>位，从父节点</a:t>
            </a:r>
            <a:r>
              <a:rPr lang="en-US" altLang="zh-CN" sz="2400" dirty="0"/>
              <a:t>2</a:t>
            </a:r>
            <a:r>
              <a:rPr lang="zh-CN" altLang="en-US" sz="2400" dirty="0"/>
              <a:t>继承剩余位，而第二个子节点从父节点</a:t>
            </a:r>
            <a:r>
              <a:rPr lang="en-US" altLang="zh-CN" sz="2400" dirty="0"/>
              <a:t>2</a:t>
            </a:r>
            <a:r>
              <a:rPr lang="zh-CN" altLang="en-US" sz="2400" dirty="0"/>
              <a:t>继承前</a:t>
            </a:r>
            <a:r>
              <a:rPr lang="en-US" altLang="zh-CN" sz="2400" dirty="0"/>
              <a:t>r</a:t>
            </a:r>
            <a:r>
              <a:rPr lang="zh-CN" altLang="en-US" sz="2400" dirty="0"/>
              <a:t>位，从父节点</a:t>
            </a:r>
            <a:r>
              <a:rPr lang="en-US" altLang="zh-CN" sz="2400" dirty="0"/>
              <a:t>2</a:t>
            </a:r>
            <a:r>
              <a:rPr lang="zh-CN" altLang="en-US" sz="2400" dirty="0"/>
              <a:t>继承剩余位。</a:t>
            </a:r>
            <a:endParaRPr lang="en-US" altLang="zh-CN" sz="2400" dirty="0"/>
          </a:p>
          <a:p>
            <a:pPr lvl="2" hangingPunct="1">
              <a:lnSpc>
                <a:spcPct val="150000"/>
              </a:lnSpc>
            </a:pPr>
            <a:r>
              <a:rPr lang="zh-CN" altLang="en-US" sz="2400" dirty="0"/>
              <a:t>双点交叉：即选择两点而非一点</a:t>
            </a:r>
            <a:endParaRPr lang="en-US" altLang="zh-CN" sz="2400" dirty="0"/>
          </a:p>
          <a:p>
            <a:pPr lvl="2" hangingPunct="1">
              <a:lnSpc>
                <a:spcPct val="150000"/>
              </a:lnSpc>
            </a:pPr>
            <a:r>
              <a:rPr lang="zh-CN" altLang="en-US" sz="2400" dirty="0"/>
              <a:t>均匀交叉：首先随机生成交叉掩码，若交叉掩码中某位为</a:t>
            </a:r>
            <a:r>
              <a:rPr lang="en-US" altLang="zh-CN" sz="2400" dirty="0"/>
              <a:t>1</a:t>
            </a:r>
            <a:r>
              <a:rPr lang="zh-CN" altLang="en-US" sz="2400" dirty="0"/>
              <a:t>，则交换两个亲代的对应位。</a:t>
            </a:r>
            <a:endParaRPr lang="en-US" altLang="zh-CN" sz="2400" dirty="0"/>
          </a:p>
          <a:p>
            <a:pPr lvl="1" hangingPunct="1">
              <a:lnSpc>
                <a:spcPct val="150000"/>
              </a:lnSpc>
            </a:pPr>
            <a:r>
              <a:rPr lang="zh-CN" altLang="en-US" sz="3000" b="1" dirty="0">
                <a:solidFill>
                  <a:srgbClr val="68309F"/>
                </a:solidFill>
              </a:rPr>
              <a:t>变异算子</a:t>
            </a:r>
            <a:r>
              <a:rPr lang="zh-CN" altLang="en-US" sz="3000" dirty="0"/>
              <a:t>（</a:t>
            </a:r>
            <a:r>
              <a:rPr lang="en-US" altLang="zh-CN" sz="3000" dirty="0"/>
              <a:t>mutation operator</a:t>
            </a:r>
            <a:r>
              <a:rPr lang="zh-CN" altLang="en-US" sz="3000" dirty="0"/>
              <a:t>）：</a:t>
            </a:r>
            <a:endParaRPr lang="en-US" altLang="zh-CN" sz="3000" dirty="0"/>
          </a:p>
          <a:p>
            <a:pPr lvl="2" hangingPunct="1">
              <a:lnSpc>
                <a:spcPct val="150000"/>
              </a:lnSpc>
            </a:pPr>
            <a:r>
              <a:rPr lang="zh-CN" altLang="en-US" sz="2400" dirty="0"/>
              <a:t>随机选择某一位</a:t>
            </a:r>
            <a:endParaRPr lang="en-US" altLang="zh-CN" sz="2400" dirty="0"/>
          </a:p>
          <a:p>
            <a:pPr lvl="2" hangingPunct="1">
              <a:lnSpc>
                <a:spcPct val="150000"/>
              </a:lnSpc>
            </a:pPr>
            <a:r>
              <a:rPr lang="zh-CN" altLang="en-US" sz="2400" dirty="0"/>
              <a:t>按概率选择是否反转该位的值</a:t>
            </a:r>
            <a:endParaRPr lang="en-US" altLang="zh-CN" sz="2400" dirty="0"/>
          </a:p>
          <a:p>
            <a:pPr lvl="3" hangingPunct="1">
              <a:lnSpc>
                <a:spcPct val="150000"/>
              </a:lnSpc>
            </a:pPr>
            <a:r>
              <a:rPr lang="zh-CN" altLang="en-US" sz="2400" dirty="0"/>
              <a:t>如果太小，交叉互换后产生的子代可能很少看到任何突变。</a:t>
            </a:r>
            <a:endParaRPr lang="en-US" altLang="zh-CN" sz="2400" dirty="0"/>
          </a:p>
          <a:p>
            <a:pPr lvl="3" hangingPunct="1">
              <a:lnSpc>
                <a:spcPct val="150000"/>
              </a:lnSpc>
            </a:pPr>
            <a:r>
              <a:rPr lang="zh-CN" altLang="en-US" sz="2400" dirty="0"/>
              <a:t>如果太大，可能会发生太多的随机扰动，并且在几代之后相似性可能很快就会消失</a:t>
            </a:r>
            <a:endParaRPr lang="en-US" altLang="zh-CN" sz="2400" dirty="0"/>
          </a:p>
        </p:txBody>
      </p:sp>
      <p:pic>
        <p:nvPicPr>
          <p:cNvPr id="6" name="图片 5">
            <a:extLst>
              <a:ext uri="{FF2B5EF4-FFF2-40B4-BE49-F238E27FC236}">
                <a16:creationId xmlns:a16="http://schemas.microsoft.com/office/drawing/2014/main" id="{B9C78EE3-7C04-07D5-2D76-B63EA72F82EE}"/>
              </a:ext>
            </a:extLst>
          </p:cNvPr>
          <p:cNvPicPr>
            <a:picLocks noChangeAspect="1"/>
          </p:cNvPicPr>
          <p:nvPr/>
        </p:nvPicPr>
        <p:blipFill>
          <a:blip r:embed="rId2"/>
          <a:stretch>
            <a:fillRect/>
          </a:stretch>
        </p:blipFill>
        <p:spPr>
          <a:xfrm>
            <a:off x="15963649" y="3027697"/>
            <a:ext cx="7038975" cy="5133975"/>
          </a:xfrm>
          <a:prstGeom prst="rect">
            <a:avLst/>
          </a:prstGeom>
        </p:spPr>
      </p:pic>
      <p:pic>
        <p:nvPicPr>
          <p:cNvPr id="8" name="图片 7">
            <a:extLst>
              <a:ext uri="{FF2B5EF4-FFF2-40B4-BE49-F238E27FC236}">
                <a16:creationId xmlns:a16="http://schemas.microsoft.com/office/drawing/2014/main" id="{B68A7600-758B-0AE7-ECDE-6C5EE8280BD8}"/>
              </a:ext>
            </a:extLst>
          </p:cNvPr>
          <p:cNvPicPr>
            <a:picLocks noChangeAspect="1"/>
          </p:cNvPicPr>
          <p:nvPr/>
        </p:nvPicPr>
        <p:blipFill>
          <a:blip r:embed="rId3"/>
          <a:stretch>
            <a:fillRect/>
          </a:stretch>
        </p:blipFill>
        <p:spPr>
          <a:xfrm>
            <a:off x="15963649" y="8357569"/>
            <a:ext cx="7210425" cy="2524125"/>
          </a:xfrm>
          <a:prstGeom prst="rect">
            <a:avLst/>
          </a:prstGeom>
        </p:spPr>
      </p:pic>
    </p:spTree>
    <p:extLst>
      <p:ext uri="{BB962C8B-B14F-4D97-AF65-F5344CB8AC3E}">
        <p14:creationId xmlns:p14="http://schemas.microsoft.com/office/powerpoint/2010/main" val="123606213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与种群密度（</a:t>
            </a:r>
            <a:r>
              <a:rPr lang="en-US" altLang="zh-CN" sz="3000" dirty="0"/>
              <a:t>population</a:t>
            </a:r>
            <a:r>
              <a:rPr lang="zh-CN" altLang="en-US" sz="3000" dirty="0"/>
              <a:t>）有关的问题：</a:t>
            </a:r>
            <a:endParaRPr lang="en-US" altLang="zh-CN" sz="3000" dirty="0"/>
          </a:p>
          <a:p>
            <a:pPr lvl="2" hangingPunct="1">
              <a:lnSpc>
                <a:spcPct val="150000"/>
              </a:lnSpc>
            </a:pPr>
            <a:r>
              <a:rPr lang="zh-CN" altLang="en-US" sz="2400" dirty="0"/>
              <a:t>种群密度应当是个体长度的函数，而在时序电路中，个体长度是原始输入个数和测试时序长度的乘积</a:t>
            </a:r>
            <a:endParaRPr lang="en-US" altLang="zh-CN" sz="2400" dirty="0"/>
          </a:p>
          <a:p>
            <a:pPr lvl="2" hangingPunct="1">
              <a:lnSpc>
                <a:spcPct val="150000"/>
              </a:lnSpc>
            </a:pPr>
            <a:r>
              <a:rPr lang="zh-CN" altLang="en-US" sz="2400" dirty="0"/>
              <a:t>种群密度应当保证种群多样性，但也不宜太大（否则适应度计算的开销也会过大）</a:t>
            </a:r>
            <a:endParaRPr lang="en-US" altLang="zh-CN" sz="2400" dirty="0"/>
          </a:p>
          <a:p>
            <a:pPr lvl="1" hangingPunct="1">
              <a:lnSpc>
                <a:spcPct val="150000"/>
              </a:lnSpc>
            </a:pPr>
            <a:r>
              <a:rPr lang="zh-CN" altLang="en-US" sz="3000" dirty="0"/>
              <a:t>与编码相关的问题：</a:t>
            </a:r>
            <a:endParaRPr lang="en-US" altLang="zh-CN" sz="3000" dirty="0"/>
          </a:p>
          <a:p>
            <a:pPr lvl="2" hangingPunct="1">
              <a:lnSpc>
                <a:spcPct val="150000"/>
              </a:lnSpc>
            </a:pPr>
            <a:r>
              <a:rPr lang="zh-CN" altLang="en-US" sz="2400" dirty="0"/>
              <a:t>二进制编码中，个体只是测试向量（或者在时序电路的情况下是向量序列）本身</a:t>
            </a:r>
            <a:endParaRPr lang="en-US" altLang="zh-CN" sz="2400" dirty="0"/>
          </a:p>
          <a:p>
            <a:pPr lvl="2" hangingPunct="1">
              <a:lnSpc>
                <a:spcPct val="150000"/>
              </a:lnSpc>
            </a:pPr>
            <a:r>
              <a:rPr lang="zh-CN" altLang="en-US" sz="2400" dirty="0"/>
              <a:t>非二进制编码中，多位组合成一个位，并由字母表中的单独字符表示</a:t>
            </a:r>
            <a:endParaRPr lang="en-US" altLang="zh-CN" sz="2400" dirty="0"/>
          </a:p>
          <a:p>
            <a:pPr lvl="2" hangingPunct="1">
              <a:lnSpc>
                <a:spcPct val="150000"/>
              </a:lnSpc>
            </a:pPr>
            <a:r>
              <a:rPr lang="zh-CN" altLang="en-US" sz="2400" dirty="0"/>
              <a:t>非二进制编码需要：</a:t>
            </a:r>
            <a:endParaRPr lang="en-US" altLang="zh-CN" sz="2400" dirty="0"/>
          </a:p>
          <a:p>
            <a:pPr lvl="3" hangingPunct="1">
              <a:lnSpc>
                <a:spcPct val="150000"/>
              </a:lnSpc>
            </a:pPr>
            <a:r>
              <a:rPr lang="zh-CN" altLang="en-US" sz="2400" dirty="0"/>
              <a:t>单独的运算符</a:t>
            </a:r>
            <a:endParaRPr lang="en-US" altLang="zh-CN" sz="2400" dirty="0"/>
          </a:p>
          <a:p>
            <a:pPr lvl="3" hangingPunct="1">
              <a:lnSpc>
                <a:spcPct val="150000"/>
              </a:lnSpc>
            </a:pPr>
            <a:r>
              <a:rPr lang="zh-CN" altLang="en-US" sz="2400" dirty="0"/>
              <a:t>更大的群体规模和变异率</a:t>
            </a:r>
            <a:endParaRPr lang="en-US" altLang="zh-CN" sz="2400" dirty="0"/>
          </a:p>
          <a:p>
            <a:pPr lvl="3" hangingPunct="1">
              <a:lnSpc>
                <a:spcPct val="150000"/>
              </a:lnSpc>
            </a:pPr>
            <a:r>
              <a:rPr lang="zh-CN" altLang="en-US" sz="2400" dirty="0"/>
              <a:t>确保交叉互换只发生在“多位组合”的边界</a:t>
            </a:r>
            <a:endParaRPr lang="en-US" altLang="zh-CN" sz="2400" dirty="0"/>
          </a:p>
          <a:p>
            <a:pPr lvl="1" hangingPunct="1">
              <a:lnSpc>
                <a:spcPct val="150000"/>
              </a:lnSpc>
            </a:pPr>
            <a:r>
              <a:rPr lang="zh-CN" altLang="en-US" sz="3000" dirty="0"/>
              <a:t>主要影响参数：种群密度、迭代次数、交叉互换概率、变异概率</a:t>
            </a:r>
            <a:endParaRPr lang="en-US" altLang="zh-CN" sz="3000" dirty="0"/>
          </a:p>
          <a:p>
            <a:pPr lvl="2" hangingPunct="1">
              <a:lnSpc>
                <a:spcPct val="150000"/>
              </a:lnSpc>
            </a:pPr>
            <a:endParaRPr lang="en-US" altLang="zh-CN" sz="2400" dirty="0"/>
          </a:p>
        </p:txBody>
      </p:sp>
    </p:spTree>
    <p:extLst>
      <p:ext uri="{BB962C8B-B14F-4D97-AF65-F5344CB8AC3E}">
        <p14:creationId xmlns:p14="http://schemas.microsoft.com/office/powerpoint/2010/main" val="340182538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与适应度计算有关的问题：</a:t>
                </a:r>
                <a:endParaRPr lang="en-US" altLang="zh-CN" sz="3000" dirty="0"/>
              </a:p>
              <a:p>
                <a:pPr lvl="2" hangingPunct="1">
                  <a:lnSpc>
                    <a:spcPct val="150000"/>
                  </a:lnSpc>
                </a:pPr>
                <a:r>
                  <a:rPr lang="zh-CN" altLang="en-US" sz="2400" dirty="0"/>
                  <a:t>如果某一代各个个体的相似度太高，而适应度计算方法又不合适，那就很难挑选出“更适应”的作为亲代</a:t>
                </a:r>
                <a:endParaRPr lang="en-US" altLang="zh-CN" sz="2400" dirty="0"/>
              </a:p>
              <a:p>
                <a:pPr lvl="2" hangingPunct="1">
                  <a:lnSpc>
                    <a:spcPct val="150000"/>
                  </a:lnSpc>
                </a:pPr>
                <a:r>
                  <a:rPr lang="zh-CN" altLang="en-US" sz="2400" dirty="0"/>
                  <a:t>不能“非黑即白”：如果目标故障被激发，个体的适应度等于</a:t>
                </a:r>
                <a:r>
                  <a:rPr lang="en-US" altLang="zh-CN" sz="2400" dirty="0"/>
                  <a:t>1</a:t>
                </a:r>
                <a:r>
                  <a:rPr lang="zh-CN" altLang="en-US" sz="2400" dirty="0"/>
                  <a:t>，否则为</a:t>
                </a:r>
                <a:r>
                  <a:rPr lang="en-US" altLang="zh-CN" sz="2400" dirty="0"/>
                  <a:t>0</a:t>
                </a:r>
                <a:r>
                  <a:rPr lang="zh-CN" altLang="en-US" sz="2400" dirty="0"/>
                  <a:t>，这种适应度赋值法肯定是不可取的（很明显，某些个体可能比其他个体更“接近”激发目标故障）</a:t>
                </a:r>
                <a:endParaRPr lang="en-US" altLang="zh-CN" sz="2400" dirty="0"/>
              </a:p>
              <a:p>
                <a:pPr lvl="2" hangingPunct="1">
                  <a:lnSpc>
                    <a:spcPct val="150000"/>
                  </a:lnSpc>
                </a:pPr>
                <a:r>
                  <a:rPr lang="zh-CN" altLang="en-US" sz="2400" dirty="0"/>
                  <a:t>适应度</a:t>
                </a:r>
                <a:r>
                  <a:rPr lang="en-US" altLang="zh-CN" sz="2400" dirty="0"/>
                  <a:t>=α×</a:t>
                </a:r>
                <a:r>
                  <a:rPr lang="zh-CN" altLang="en-US" sz="2400" dirty="0"/>
                  <a:t>能检测到的故障数</a:t>
                </a:r>
                <a:r>
                  <a:rPr lang="en-US" altLang="zh-CN" sz="2400" dirty="0"/>
                  <a:t>+β×</a:t>
                </a:r>
                <a:r>
                  <a:rPr lang="zh-CN" altLang="en-US" sz="2400" dirty="0"/>
                  <a:t>能激发的故障数</a:t>
                </a:r>
                <a:endParaRPr lang="en-US" altLang="zh-CN" sz="2400" dirty="0"/>
              </a:p>
              <a:p>
                <a:pPr lvl="2" hangingPunct="1">
                  <a:lnSpc>
                    <a:spcPct val="150000"/>
                  </a:lnSpc>
                </a:pPr>
                <a:r>
                  <a:rPr lang="zh-CN" altLang="en-US" sz="2400" dirty="0"/>
                  <a:t>适应度可以测量个体生成的电路中存在的</a:t>
                </a:r>
                <a14:m>
                  <m:oMath xmlns:m="http://schemas.openxmlformats.org/officeDocument/2006/math">
                    <m:r>
                      <a:rPr lang="en-US" altLang="zh-CN" sz="2400" i="1" dirty="0">
                        <a:latin typeface="Cambria Math" panose="02040503050406030204" pitchFamily="18" charset="0"/>
                      </a:rPr>
                      <m:t>𝐷</m:t>
                    </m:r>
                  </m:oMath>
                </a14:m>
                <a:r>
                  <a:rPr lang="zh-CN" altLang="en-US" sz="2400" dirty="0"/>
                  <a:t>或</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𝐷</m:t>
                        </m:r>
                      </m:e>
                    </m:acc>
                  </m:oMath>
                </a14:m>
                <a:r>
                  <a:rPr lang="zh-CN" altLang="en-US" sz="2400" dirty="0"/>
                  <a:t>的数量，以及与它们已传播到的路径相关联的可观测性的值。</a:t>
                </a:r>
                <a:endParaRPr lang="en-US" altLang="zh-CN" sz="2400" dirty="0"/>
              </a:p>
              <a:p>
                <a:pPr lvl="1" hangingPunct="1">
                  <a:lnSpc>
                    <a:spcPct val="150000"/>
                  </a:lnSpc>
                </a:pPr>
                <a:r>
                  <a:rPr lang="zh-CN" altLang="en-US" sz="3000" dirty="0"/>
                  <a:t>或可考虑将</a:t>
                </a:r>
                <a:r>
                  <a:rPr lang="en-US" altLang="zh-CN" sz="3000" dirty="0"/>
                  <a:t>ATPG</a:t>
                </a:r>
                <a:r>
                  <a:rPr lang="zh-CN" altLang="en-US" sz="3000" dirty="0"/>
                  <a:t>过程分为不同的阶段：</a:t>
                </a:r>
                <a:endParaRPr lang="en-US" altLang="zh-CN" sz="2400" dirty="0"/>
              </a:p>
              <a:p>
                <a:pPr lvl="2" hangingPunct="1">
                  <a:lnSpc>
                    <a:spcPct val="150000"/>
                  </a:lnSpc>
                </a:pPr>
                <a:r>
                  <a:rPr lang="zh-CN" altLang="en-US" sz="2400" dirty="0"/>
                  <a:t>第一阶段：找到尽可能多的故障</a:t>
                </a:r>
                <a:endParaRPr lang="en-US" altLang="zh-CN" sz="2400" dirty="0"/>
              </a:p>
              <a:p>
                <a:pPr lvl="2" hangingPunct="1">
                  <a:lnSpc>
                    <a:spcPct val="150000"/>
                  </a:lnSpc>
                </a:pPr>
                <a:r>
                  <a:rPr lang="zh-CN" altLang="en-US" sz="2400" dirty="0"/>
                  <a:t>第二阶段：针对每个故障尝试激发（如右图，</a:t>
                </a:r>
                <a:r>
                  <a:rPr lang="en-US" altLang="zh-CN" sz="2400" dirty="0"/>
                  <a:t>Case 1</a:t>
                </a:r>
                <a:r>
                  <a:rPr lang="zh-CN" altLang="en-US" sz="2400" dirty="0"/>
                  <a:t>就比</a:t>
                </a:r>
                <a:r>
                  <a:rPr lang="en-US" altLang="zh-CN" sz="2400" dirty="0"/>
                  <a:t>Case 2</a:t>
                </a:r>
                <a:r>
                  <a:rPr lang="zh-CN" altLang="en-US" sz="2400" dirty="0"/>
                  <a:t>“接近”激发目标故障）</a:t>
                </a:r>
                <a:endParaRPr lang="en-US" altLang="zh-CN" sz="2400" dirty="0"/>
              </a:p>
              <a:p>
                <a:pPr lvl="1" hangingPunct="1">
                  <a:lnSpc>
                    <a:spcPct val="150000"/>
                  </a:lnSpc>
                </a:pPr>
                <a:endParaRPr lang="en-US" altLang="zh-CN" sz="3000" dirty="0"/>
              </a:p>
              <a:p>
                <a:pPr lvl="2" hangingPunct="1">
                  <a:lnSpc>
                    <a:spcPct val="150000"/>
                  </a:lnSpc>
                </a:pPr>
                <a:endParaRPr lang="en-US" altLang="zh-CN" sz="2400" dirty="0"/>
              </a:p>
              <a:p>
                <a:pPr lvl="2" hangingPunct="1">
                  <a:lnSpc>
                    <a:spcPct val="150000"/>
                  </a:lnSpc>
                </a:pPr>
                <a:endParaRPr lang="en-US" altLang="zh-CN" sz="2400" dirty="0"/>
              </a:p>
              <a:p>
                <a:pPr lvl="1" hangingPunct="1">
                  <a:lnSpc>
                    <a:spcPct val="150000"/>
                  </a:lnSpc>
                </a:pPr>
                <a:endParaRPr lang="en-US" altLang="zh-CN" sz="2400" dirty="0"/>
              </a:p>
            </p:txBody>
          </p:sp>
        </mc:Choice>
        <mc:Fallback xmlns="">
          <p:sp>
            <p:nvSpPr>
              <p:cNvPr id="3" name="内容占位符 2">
                <a:extLst>
                  <a:ext uri="{FF2B5EF4-FFF2-40B4-BE49-F238E27FC236}">
                    <a16:creationId xmlns:a16="http://schemas.microsoft.com/office/drawing/2014/main" id="{1B47A142-D2D1-D285-DD25-6D9B8125B574}"/>
                  </a:ext>
                </a:extLst>
              </p:cNvPr>
              <p:cNvSpPr txBox="1">
                <a:spLocks noRot="1" noChangeAspect="1" noMove="1" noResize="1" noEditPoints="1" noAdjustHandles="1" noChangeArrowheads="1" noChangeShapeType="1" noTextEdit="1"/>
              </p:cNvSpPr>
              <p:nvPr/>
            </p:nvSpPr>
            <p:spPr>
              <a:xfrm>
                <a:off x="1234948" y="2941212"/>
                <a:ext cx="21047535" cy="10168979"/>
              </a:xfrm>
              <a:prstGeom prst="rect">
                <a:avLst/>
              </a:prstGeom>
              <a:blipFill>
                <a:blip r:embed="rId2"/>
                <a:stretch>
                  <a:fillRect l="-1101" t="-1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DFFC208-C20D-C643-0DA1-947E23B68795}"/>
              </a:ext>
            </a:extLst>
          </p:cNvPr>
          <p:cNvPicPr>
            <a:picLocks noChangeAspect="1"/>
          </p:cNvPicPr>
          <p:nvPr/>
        </p:nvPicPr>
        <p:blipFill>
          <a:blip r:embed="rId3"/>
          <a:stretch>
            <a:fillRect/>
          </a:stretch>
        </p:blipFill>
        <p:spPr>
          <a:xfrm>
            <a:off x="16350915" y="8025701"/>
            <a:ext cx="5703263" cy="5485197"/>
          </a:xfrm>
          <a:prstGeom prst="rect">
            <a:avLst/>
          </a:prstGeom>
        </p:spPr>
      </p:pic>
    </p:spTree>
    <p:extLst>
      <p:ext uri="{BB962C8B-B14F-4D97-AF65-F5344CB8AC3E}">
        <p14:creationId xmlns:p14="http://schemas.microsoft.com/office/powerpoint/2010/main" val="303844663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33D34EC-24D2-D7BE-1810-A37B3D82FF96}"/>
              </a:ext>
            </a:extLst>
          </p:cNvPr>
          <p:cNvPicPr>
            <a:picLocks noChangeAspect="1"/>
          </p:cNvPicPr>
          <p:nvPr/>
        </p:nvPicPr>
        <p:blipFill>
          <a:blip r:embed="rId2"/>
          <a:stretch>
            <a:fillRect/>
          </a:stretch>
        </p:blipFill>
        <p:spPr>
          <a:xfrm>
            <a:off x="7702603" y="10325778"/>
            <a:ext cx="8978793" cy="3390222"/>
          </a:xfrm>
          <a:prstGeom prst="rect">
            <a:avLst/>
          </a:prstGeom>
        </p:spPr>
      </p:pic>
      <p:sp>
        <p:nvSpPr>
          <p:cNvPr id="2" name="标题 1"/>
          <p:cNvSpPr>
            <a:spLocks noGrp="1"/>
          </p:cNvSpPr>
          <p:nvPr>
            <p:ph type="title"/>
          </p:nvPr>
        </p:nvSpPr>
        <p:spPr>
          <a:xfrm>
            <a:off x="4254922" y="397421"/>
            <a:ext cx="19726742" cy="1172316"/>
          </a:xfrm>
        </p:spPr>
        <p:txBody>
          <a:bodyPr>
            <a:normAutofit/>
          </a:bodyPr>
          <a:lstStyle/>
          <a:p>
            <a:r>
              <a:rPr lang="en-US" altLang="zh-CN" dirty="0"/>
              <a:t>06 </a:t>
            </a:r>
            <a:r>
              <a:rPr lang="zh-CN" altLang="en-US" dirty="0">
                <a:ea typeface="思源黑体 CN" panose="020B0500000000000000" pitchFamily="34" charset="-122"/>
              </a:rPr>
              <a:t>基于模拟的</a:t>
            </a:r>
            <a:r>
              <a:rPr lang="en-US" altLang="zh-CN" dirty="0">
                <a:ea typeface="思源黑体 CN" panose="020B0500000000000000" pitchFamily="34" charset="-122"/>
              </a:rPr>
              <a:t>ATPG</a:t>
            </a:r>
            <a:r>
              <a:rPr lang="zh-CN" altLang="en-US" dirty="0">
                <a:ea typeface="思源黑体 CN" panose="020B0500000000000000" pitchFamily="34" charset="-122"/>
              </a:rPr>
              <a:t>设计 </a:t>
            </a:r>
            <a:r>
              <a:rPr lang="en-US" altLang="zh-CN" dirty="0">
                <a:ea typeface="思源黑体 CN" panose="020B0500000000000000" pitchFamily="34" charset="-122"/>
              </a:rPr>
              <a:t>– </a:t>
            </a:r>
            <a:r>
              <a:rPr lang="zh-CN" altLang="en-US" dirty="0">
                <a:ea typeface="思源黑体 CN" panose="020B0500000000000000" pitchFamily="34" charset="-122"/>
              </a:rPr>
              <a:t>基于遗传算法的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基于遗传算法（</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 ：</a:t>
            </a:r>
          </a:p>
          <a:p>
            <a:pPr lvl="1" hangingPunct="1">
              <a:lnSpc>
                <a:spcPct val="150000"/>
              </a:lnSpc>
            </a:pPr>
            <a:r>
              <a:rPr lang="zh-CN" altLang="en-US" sz="3000" dirty="0"/>
              <a:t>典型样例：</a:t>
            </a:r>
            <a:endParaRPr lang="en-US" altLang="zh-CN" sz="3000" dirty="0"/>
          </a:p>
          <a:p>
            <a:pPr lvl="2" hangingPunct="1">
              <a:lnSpc>
                <a:spcPct val="150000"/>
              </a:lnSpc>
            </a:pPr>
            <a:r>
              <a:rPr lang="en-US" altLang="zh-CN" sz="2400" dirty="0"/>
              <a:t>Srinivas &amp;</a:t>
            </a:r>
            <a:r>
              <a:rPr lang="zh-CN" altLang="en-US" sz="2400" dirty="0"/>
              <a:t> </a:t>
            </a:r>
            <a:r>
              <a:rPr lang="en-US" altLang="zh-CN" sz="2400" dirty="0"/>
              <a:t>Patnaik</a:t>
            </a:r>
            <a:r>
              <a:rPr lang="zh-CN" altLang="en-US" sz="2400" dirty="0"/>
              <a:t>：测试集大、覆盖率高</a:t>
            </a:r>
            <a:endParaRPr lang="en-US" altLang="zh-CN" sz="2400" dirty="0"/>
          </a:p>
          <a:p>
            <a:pPr lvl="2" hangingPunct="1">
              <a:lnSpc>
                <a:spcPct val="150000"/>
              </a:lnSpc>
            </a:pPr>
            <a:r>
              <a:rPr lang="en-US" altLang="zh-CN" sz="2400" dirty="0"/>
              <a:t>CRIS</a:t>
            </a:r>
            <a:r>
              <a:rPr lang="zh-CN" altLang="en-US" sz="2400" dirty="0"/>
              <a:t>：每一代进化出两个个体，以一定的概率替换最不适应的个体；适应度计算只需要逻辑模拟，计算成本大幅降低</a:t>
            </a:r>
            <a:endParaRPr lang="en-US" altLang="zh-CN" sz="2400" dirty="0"/>
          </a:p>
          <a:p>
            <a:pPr lvl="2" hangingPunct="1">
              <a:lnSpc>
                <a:spcPct val="150000"/>
              </a:lnSpc>
            </a:pPr>
            <a:r>
              <a:rPr lang="en-US" altLang="zh-CN" sz="2400" dirty="0"/>
              <a:t>GATTO</a:t>
            </a:r>
            <a:r>
              <a:rPr lang="zh-CN" altLang="en-US" sz="2400" dirty="0"/>
              <a:t>：针对时序电路，基于测试生成过程中故障传播阶段；在某些电路上比</a:t>
            </a:r>
            <a:r>
              <a:rPr lang="en-US" altLang="zh-CN" sz="2400" dirty="0"/>
              <a:t>CRIS</a:t>
            </a:r>
            <a:r>
              <a:rPr lang="zh-CN" altLang="en-US" sz="2400" dirty="0"/>
              <a:t>的覆盖率更高</a:t>
            </a:r>
            <a:endParaRPr lang="en-US" altLang="zh-CN" sz="2400" dirty="0"/>
          </a:p>
          <a:p>
            <a:pPr lvl="2" hangingPunct="1">
              <a:lnSpc>
                <a:spcPct val="150000"/>
              </a:lnSpc>
            </a:pPr>
            <a:r>
              <a:rPr lang="en-US" altLang="zh-CN" sz="2400" dirty="0"/>
              <a:t>Pomeranz &amp;</a:t>
            </a:r>
            <a:r>
              <a:rPr lang="zh-CN" altLang="en-US" sz="2400" dirty="0"/>
              <a:t> </a:t>
            </a:r>
            <a:r>
              <a:rPr lang="en-US" altLang="zh-CN" sz="2400" dirty="0"/>
              <a:t>Reddy</a:t>
            </a:r>
            <a:r>
              <a:rPr lang="zh-CN" altLang="en-US" sz="2400" dirty="0"/>
              <a:t>：种群规模动态增加，交叉互换仅限于原始输入组的边界。其主要参数如下图所示</a:t>
            </a:r>
            <a:endParaRPr lang="en-US" altLang="zh-CN" sz="2400" dirty="0"/>
          </a:p>
          <a:p>
            <a:pPr lvl="2" hangingPunct="1">
              <a:lnSpc>
                <a:spcPct val="150000"/>
              </a:lnSpc>
            </a:pPr>
            <a:r>
              <a:rPr lang="en-US" altLang="zh-CN" sz="2400" dirty="0"/>
              <a:t>GATEST</a:t>
            </a:r>
            <a:r>
              <a:rPr lang="zh-CN" altLang="en-US" sz="2400" dirty="0"/>
              <a:t>：采用无替换的锦标赛树选择和统一交叉互换，并将</a:t>
            </a:r>
            <a:r>
              <a:rPr lang="en-US" altLang="zh-CN" sz="2400" dirty="0"/>
              <a:t>ATPG</a:t>
            </a:r>
            <a:r>
              <a:rPr lang="zh-CN" altLang="en-US" sz="2400" dirty="0"/>
              <a:t>分为四段：</a:t>
            </a:r>
            <a:endParaRPr lang="en-US" altLang="zh-CN" sz="2400" dirty="0"/>
          </a:p>
          <a:p>
            <a:pPr lvl="3" hangingPunct="1">
              <a:lnSpc>
                <a:spcPct val="150000"/>
              </a:lnSpc>
            </a:pPr>
            <a:r>
              <a:rPr lang="zh-CN" altLang="en-US" sz="2400" dirty="0"/>
              <a:t>一阶段：初始化所有触发器，适应度为被初始化的触发器个数的函数</a:t>
            </a:r>
            <a:endParaRPr lang="en-US" altLang="zh-CN" sz="2400" dirty="0"/>
          </a:p>
          <a:p>
            <a:pPr lvl="3" hangingPunct="1">
              <a:lnSpc>
                <a:spcPct val="150000"/>
              </a:lnSpc>
            </a:pPr>
            <a:r>
              <a:rPr lang="zh-CN" altLang="en-US" sz="2400" dirty="0"/>
              <a:t>二阶段：检测尽可能多的故障，适应度为检测到的故障数和传播到触发器的故障数的函数</a:t>
            </a:r>
            <a:endParaRPr lang="en-US" altLang="zh-CN" sz="2400" dirty="0"/>
          </a:p>
          <a:p>
            <a:pPr lvl="3" hangingPunct="1">
              <a:lnSpc>
                <a:spcPct val="150000"/>
              </a:lnSpc>
            </a:pPr>
            <a:r>
              <a:rPr lang="zh-CN" altLang="en-US" sz="2400" dirty="0"/>
              <a:t>三阶段：仍然尝试检测尽可能多的故障，但将适应度函数改为检测到的故障数、传播到触发器的故障数和有故障</a:t>
            </a:r>
            <a:r>
              <a:rPr lang="en-US" altLang="zh-CN" sz="2400" dirty="0"/>
              <a:t>/</a:t>
            </a:r>
            <a:r>
              <a:rPr lang="zh-CN" altLang="en-US" sz="2400" dirty="0"/>
              <a:t>无故障的各种电路活动数的函数</a:t>
            </a:r>
            <a:endParaRPr lang="en-US" altLang="zh-CN" sz="2400" dirty="0"/>
          </a:p>
          <a:p>
            <a:pPr lvl="3" hangingPunct="1">
              <a:lnSpc>
                <a:spcPct val="150000"/>
              </a:lnSpc>
            </a:pPr>
            <a:r>
              <a:rPr lang="zh-CN" altLang="en-US" sz="2400" dirty="0"/>
              <a:t>四阶段：将向量序列用作个体，适应度函数与第二阶段类似，只是还考虑了测试序列长度</a:t>
            </a:r>
            <a:endParaRPr lang="en-US" altLang="zh-CN" sz="2400" dirty="0"/>
          </a:p>
          <a:p>
            <a:pPr lvl="2" hangingPunct="1">
              <a:lnSpc>
                <a:spcPct val="150000"/>
              </a:lnSpc>
            </a:pPr>
            <a:endParaRPr lang="en-US" altLang="zh-CN" sz="2400" dirty="0"/>
          </a:p>
          <a:p>
            <a:pPr lvl="2" hangingPunct="1">
              <a:lnSpc>
                <a:spcPct val="150000"/>
              </a:lnSpc>
            </a:pPr>
            <a:endParaRPr lang="en-US" altLang="zh-CN" sz="2400" dirty="0"/>
          </a:p>
          <a:p>
            <a:pPr lvl="2" hangingPunct="1">
              <a:lnSpc>
                <a:spcPct val="150000"/>
              </a:lnSpc>
            </a:pPr>
            <a:endParaRPr lang="en-US" altLang="zh-CN" sz="2400" dirty="0"/>
          </a:p>
          <a:p>
            <a:pPr lvl="1" hangingPunct="1">
              <a:lnSpc>
                <a:spcPct val="150000"/>
              </a:lnSpc>
            </a:pPr>
            <a:endParaRPr lang="en-US" altLang="zh-CN" sz="2400" dirty="0"/>
          </a:p>
        </p:txBody>
      </p:sp>
    </p:spTree>
    <p:extLst>
      <p:ext uri="{BB962C8B-B14F-4D97-AF65-F5344CB8AC3E}">
        <p14:creationId xmlns:p14="http://schemas.microsoft.com/office/powerpoint/2010/main" val="419762149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5248" y="8452599"/>
            <a:ext cx="20949173" cy="1689532"/>
          </a:xfrm>
        </p:spPr>
        <p:txBody>
          <a:bodyPr>
            <a:normAutofit fontScale="90000"/>
          </a:bodyPr>
          <a:lstStyle/>
          <a:p>
            <a:pPr hangingPunct="1">
              <a:lnSpc>
                <a:spcPct val="150000"/>
              </a:lnSpc>
            </a:pP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p>
        </p:txBody>
      </p:sp>
      <p:sp>
        <p:nvSpPr>
          <p:cNvPr id="4" name="文本占位符 3"/>
          <p:cNvSpPr>
            <a:spLocks noGrp="1"/>
          </p:cNvSpPr>
          <p:nvPr>
            <p:ph type="body" sz="quarter" idx="12"/>
          </p:nvPr>
        </p:nvSpPr>
        <p:spPr/>
        <p:txBody>
          <a:bodyPr/>
          <a:lstStyle/>
          <a:p>
            <a:r>
              <a:rPr lang="en-US" altLang="zh-CN" dirty="0"/>
              <a:t>07</a:t>
            </a:r>
            <a:endParaRPr lang="zh-CN" altLang="en-US" dirty="0"/>
          </a:p>
        </p:txBody>
      </p:sp>
    </p:spTree>
    <p:extLst>
      <p:ext uri="{BB962C8B-B14F-4D97-AF65-F5344CB8AC3E}">
        <p14:creationId xmlns:p14="http://schemas.microsoft.com/office/powerpoint/2010/main" val="15992125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07 </a:t>
            </a: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r>
              <a:rPr lang="zh-CN" altLang="en-US" dirty="0">
                <a:ea typeface="思源黑体 CN" panose="020B0500000000000000" pitchFamily="34" charset="-122"/>
              </a:rPr>
              <a:t> </a:t>
            </a:r>
            <a:r>
              <a:rPr lang="en-US" altLang="zh-CN" dirty="0">
                <a:ea typeface="思源黑体 CN" panose="020B0500000000000000" pitchFamily="34" charset="-122"/>
              </a:rPr>
              <a:t>– </a:t>
            </a:r>
            <a:r>
              <a:rPr lang="zh-CN" altLang="en-US" dirty="0">
                <a:ea typeface="思源黑体 CN" panose="020B0500000000000000" pitchFamily="34" charset="-122"/>
              </a:rPr>
              <a:t>在</a:t>
            </a:r>
            <a:r>
              <a:rPr lang="en-US" altLang="zh-CN" dirty="0">
                <a:ea typeface="思源黑体 CN" panose="020B0500000000000000" pitchFamily="34" charset="-122"/>
              </a:rPr>
              <a:t>GA</a:t>
            </a:r>
            <a:r>
              <a:rPr lang="zh-CN" altLang="en-US" dirty="0">
                <a:ea typeface="思源黑体 CN" panose="020B0500000000000000" pitchFamily="34" charset="-122"/>
              </a:rPr>
              <a:t>中加入种子序列</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在</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中加入种子序列：</a:t>
            </a:r>
          </a:p>
          <a:p>
            <a:pPr lvl="1" hangingPunct="1">
              <a:lnSpc>
                <a:spcPct val="150000"/>
              </a:lnSpc>
            </a:pPr>
            <a:r>
              <a:rPr lang="zh-CN" altLang="en-US" sz="3000" dirty="0"/>
              <a:t>为了解决某些困难的故障，</a:t>
            </a:r>
            <a:r>
              <a:rPr lang="en-US" altLang="zh-CN" sz="3000" dirty="0"/>
              <a:t>GA</a:t>
            </a:r>
            <a:r>
              <a:rPr lang="zh-CN" altLang="en-US" sz="3000" dirty="0"/>
              <a:t>中可以手动加入一些序列作为初始亲代，这种序列称为种子（</a:t>
            </a:r>
            <a:r>
              <a:rPr lang="en-US" altLang="zh-CN" sz="3000" dirty="0"/>
              <a:t>seeding</a:t>
            </a:r>
            <a:r>
              <a:rPr lang="zh-CN" altLang="en-US" sz="3000" dirty="0"/>
              <a:t>）。如果先前已经确认某些序列能成功地传播故障，那么将这些序列作为种子安排到初始亲代中，可能会对遗传算法有很大帮助。</a:t>
            </a:r>
            <a:endParaRPr lang="en-US" altLang="zh-CN" sz="3000" dirty="0"/>
          </a:p>
          <a:p>
            <a:pPr lvl="1" hangingPunct="1">
              <a:lnSpc>
                <a:spcPct val="150000"/>
              </a:lnSpc>
            </a:pPr>
            <a:r>
              <a:rPr lang="zh-CN" altLang="en-US" sz="3000" dirty="0"/>
              <a:t>在</a:t>
            </a:r>
            <a:r>
              <a:rPr lang="en-US" altLang="zh-CN" sz="3000" dirty="0"/>
              <a:t>ATPG</a:t>
            </a:r>
            <a:r>
              <a:rPr lang="zh-CN" altLang="en-US" sz="3000" dirty="0"/>
              <a:t>前添加一个预处理步骤，以生成种子</a:t>
            </a:r>
            <a:endParaRPr lang="en-US" altLang="zh-CN" sz="3000" dirty="0"/>
          </a:p>
          <a:p>
            <a:pPr lvl="1" hangingPunct="1">
              <a:lnSpc>
                <a:spcPct val="150000"/>
              </a:lnSpc>
            </a:pPr>
            <a:r>
              <a:rPr lang="zh-CN" altLang="en-US" sz="3000" dirty="0"/>
              <a:t>本质上，将故障效应从触发器传播到原始输出，与试图区分电路中的两组状态相同</a:t>
            </a:r>
            <a:endParaRPr lang="en-US" altLang="zh-CN" sz="3000" dirty="0"/>
          </a:p>
          <a:p>
            <a:pPr lvl="2" hangingPunct="1">
              <a:lnSpc>
                <a:spcPct val="150000"/>
              </a:lnSpc>
            </a:pPr>
            <a:r>
              <a:rPr lang="zh-CN" altLang="en-US" sz="2400" b="1" dirty="0">
                <a:solidFill>
                  <a:srgbClr val="68309F"/>
                </a:solidFill>
              </a:rPr>
              <a:t>可区分</a:t>
            </a:r>
            <a:r>
              <a:rPr lang="zh-CN" altLang="en-US" sz="2400" dirty="0"/>
              <a:t>（</a:t>
            </a:r>
            <a:r>
              <a:rPr lang="en-US" altLang="zh-CN" sz="2400" dirty="0"/>
              <a:t>distinguishable</a:t>
            </a:r>
            <a:r>
              <a:rPr lang="zh-CN" altLang="en-US" sz="2400" dirty="0"/>
              <a:t>）：如果存在有限序列</a:t>
            </a:r>
            <a:r>
              <a:rPr lang="en-US" altLang="zh-CN" sz="2400" dirty="0"/>
              <a:t>T</a:t>
            </a:r>
            <a:r>
              <a:rPr lang="zh-CN" altLang="en-US" sz="2400" dirty="0"/>
              <a:t>，使得从状态</a:t>
            </a:r>
            <a:r>
              <a:rPr lang="en-US" altLang="zh-CN" sz="2400" dirty="0"/>
              <a:t>S1</a:t>
            </a:r>
            <a:r>
              <a:rPr lang="zh-CN" altLang="en-US" sz="2400" dirty="0"/>
              <a:t>开始应用</a:t>
            </a:r>
            <a:r>
              <a:rPr lang="en-US" altLang="zh-CN" sz="2400" dirty="0"/>
              <a:t>T</a:t>
            </a:r>
            <a:r>
              <a:rPr lang="zh-CN" altLang="en-US" sz="2400" dirty="0"/>
              <a:t>观察到的输出序列，不同于从状态</a:t>
            </a:r>
            <a:r>
              <a:rPr lang="en-US" altLang="zh-CN" sz="2400" dirty="0"/>
              <a:t>S2</a:t>
            </a:r>
            <a:r>
              <a:rPr lang="zh-CN" altLang="en-US" sz="2400" dirty="0"/>
              <a:t>开始应用</a:t>
            </a:r>
            <a:r>
              <a:rPr lang="en-US" altLang="zh-CN" sz="2400" dirty="0"/>
              <a:t>T</a:t>
            </a:r>
            <a:r>
              <a:rPr lang="zh-CN" altLang="en-US" sz="2400" dirty="0"/>
              <a:t>观察到的输出序列，则认为</a:t>
            </a:r>
            <a:r>
              <a:rPr lang="en-US" altLang="zh-CN" sz="2400" dirty="0"/>
              <a:t>S1</a:t>
            </a:r>
            <a:r>
              <a:rPr lang="zh-CN" altLang="en-US" sz="2400" dirty="0"/>
              <a:t>和</a:t>
            </a:r>
            <a:r>
              <a:rPr lang="en-US" altLang="zh-CN" sz="2400" dirty="0"/>
              <a:t>S2</a:t>
            </a:r>
            <a:r>
              <a:rPr lang="zh-CN" altLang="en-US" sz="2400" dirty="0"/>
              <a:t>是可区分的</a:t>
            </a:r>
            <a:endParaRPr lang="en-US" altLang="zh-CN" sz="2400" dirty="0"/>
          </a:p>
          <a:p>
            <a:pPr lvl="2" hangingPunct="1">
              <a:lnSpc>
                <a:spcPct val="150000"/>
              </a:lnSpc>
            </a:pPr>
            <a:r>
              <a:rPr lang="zh-CN" altLang="en-US" sz="2400" b="1" dirty="0">
                <a:solidFill>
                  <a:srgbClr val="68309F"/>
                </a:solidFill>
              </a:rPr>
              <a:t>候选区分序列</a:t>
            </a:r>
            <a:r>
              <a:rPr lang="zh-CN" altLang="en-US" sz="2400" dirty="0"/>
              <a:t>（</a:t>
            </a:r>
            <a:r>
              <a:rPr lang="en-US" altLang="zh-CN" sz="2400" dirty="0"/>
              <a:t>candidate distinguishing sequence</a:t>
            </a:r>
            <a:r>
              <a:rPr lang="zh-CN" altLang="en-US" sz="2400" dirty="0"/>
              <a:t>）：如果存在这样的序列</a:t>
            </a:r>
            <a:r>
              <a:rPr lang="en-US" altLang="zh-CN" sz="2400" dirty="0"/>
              <a:t>T</a:t>
            </a:r>
            <a:r>
              <a:rPr lang="zh-CN" altLang="en-US" sz="2400" dirty="0"/>
              <a:t>，则</a:t>
            </a:r>
            <a:r>
              <a:rPr lang="en-US" altLang="zh-CN" sz="2400" dirty="0"/>
              <a:t>T</a:t>
            </a:r>
            <a:r>
              <a:rPr lang="zh-CN" altLang="en-US" sz="2400" dirty="0"/>
              <a:t>是状态</a:t>
            </a:r>
            <a:r>
              <a:rPr lang="en-US" altLang="zh-CN" sz="2400" dirty="0"/>
              <a:t>S1</a:t>
            </a:r>
            <a:r>
              <a:rPr lang="zh-CN" altLang="en-US" sz="2400" dirty="0"/>
              <a:t>和</a:t>
            </a:r>
            <a:r>
              <a:rPr lang="en-US" altLang="zh-CN" sz="2400" dirty="0"/>
              <a:t>S2</a:t>
            </a:r>
            <a:r>
              <a:rPr lang="zh-CN" altLang="en-US" sz="2400" dirty="0"/>
              <a:t>的候选区分序列。</a:t>
            </a:r>
            <a:endParaRPr lang="en-US" altLang="zh-CN" sz="2400" dirty="0"/>
          </a:p>
          <a:p>
            <a:pPr lvl="2" hangingPunct="1">
              <a:lnSpc>
                <a:spcPct val="150000"/>
              </a:lnSpc>
            </a:pPr>
            <a:r>
              <a:rPr lang="zh-CN" altLang="en-US" sz="2400" dirty="0"/>
              <a:t>对于大多数情况，区分序列能有效保证故障传播到原始输出。因此，即便我们不可能为每个可能的状态对生成区分序列，我们也可以通过搜索等方式简单地寻找那些适用于区分许多状态对的区分序列。为了避免区分序列的数据库过于庞大，可以进行动态修剪。</a:t>
            </a:r>
            <a:endParaRPr lang="en-US" altLang="zh-CN" sz="2400" dirty="0"/>
          </a:p>
          <a:p>
            <a:pPr marL="1733550" lvl="2" indent="0" hangingPunct="1">
              <a:lnSpc>
                <a:spcPct val="150000"/>
              </a:lnSpc>
              <a:buNone/>
            </a:pPr>
            <a:endParaRPr lang="en-US" altLang="zh-CN" sz="2400" dirty="0"/>
          </a:p>
          <a:p>
            <a:pPr marL="1733550" lvl="2" indent="0" hangingPunct="1">
              <a:lnSpc>
                <a:spcPct val="150000"/>
              </a:lnSpc>
              <a:buNone/>
            </a:pPr>
            <a:endParaRPr lang="en-US" altLang="zh-CN" sz="2400" dirty="0"/>
          </a:p>
        </p:txBody>
      </p:sp>
      <p:pic>
        <p:nvPicPr>
          <p:cNvPr id="7" name="图片 6">
            <a:extLst>
              <a:ext uri="{FF2B5EF4-FFF2-40B4-BE49-F238E27FC236}">
                <a16:creationId xmlns:a16="http://schemas.microsoft.com/office/drawing/2014/main" id="{3859F4CA-3170-3A15-11BC-1D0435A9197A}"/>
              </a:ext>
            </a:extLst>
          </p:cNvPr>
          <p:cNvPicPr>
            <a:picLocks noChangeAspect="1"/>
          </p:cNvPicPr>
          <p:nvPr/>
        </p:nvPicPr>
        <p:blipFill>
          <a:blip r:embed="rId2"/>
          <a:stretch>
            <a:fillRect/>
          </a:stretch>
        </p:blipFill>
        <p:spPr>
          <a:xfrm>
            <a:off x="5513260" y="10456164"/>
            <a:ext cx="5895975" cy="2990850"/>
          </a:xfrm>
          <a:prstGeom prst="rect">
            <a:avLst/>
          </a:prstGeom>
        </p:spPr>
      </p:pic>
      <p:pic>
        <p:nvPicPr>
          <p:cNvPr id="10" name="图片 9">
            <a:extLst>
              <a:ext uri="{FF2B5EF4-FFF2-40B4-BE49-F238E27FC236}">
                <a16:creationId xmlns:a16="http://schemas.microsoft.com/office/drawing/2014/main" id="{3A186876-BBD9-6BCF-70E0-F018DE2E4FA4}"/>
              </a:ext>
            </a:extLst>
          </p:cNvPr>
          <p:cNvPicPr>
            <a:picLocks noChangeAspect="1"/>
          </p:cNvPicPr>
          <p:nvPr/>
        </p:nvPicPr>
        <p:blipFill>
          <a:blip r:embed="rId3"/>
          <a:stretch>
            <a:fillRect/>
          </a:stretch>
        </p:blipFill>
        <p:spPr>
          <a:xfrm>
            <a:off x="11758715" y="10446639"/>
            <a:ext cx="6543675" cy="3000375"/>
          </a:xfrm>
          <a:prstGeom prst="rect">
            <a:avLst/>
          </a:prstGeom>
        </p:spPr>
      </p:pic>
    </p:spTree>
    <p:extLst>
      <p:ext uri="{BB962C8B-B14F-4D97-AF65-F5344CB8AC3E}">
        <p14:creationId xmlns:p14="http://schemas.microsoft.com/office/powerpoint/2010/main" val="78870287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07 </a:t>
            </a: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r>
              <a:rPr lang="zh-CN" altLang="en-US" dirty="0">
                <a:ea typeface="思源黑体 CN" panose="020B0500000000000000" pitchFamily="34" charset="-122"/>
              </a:rPr>
              <a:t> </a:t>
            </a:r>
            <a:r>
              <a:rPr lang="en-US" altLang="zh-CN" dirty="0">
                <a:ea typeface="思源黑体 CN" panose="020B0500000000000000" pitchFamily="34" charset="-122"/>
              </a:rPr>
              <a:t>– </a:t>
            </a:r>
            <a:r>
              <a:rPr lang="zh-CN" altLang="en-US" dirty="0">
                <a:ea typeface="思源黑体 CN" panose="020B0500000000000000" pitchFamily="34" charset="-122"/>
              </a:rPr>
              <a:t>在</a:t>
            </a:r>
            <a:r>
              <a:rPr lang="en-US" altLang="zh-CN" dirty="0">
                <a:ea typeface="思源黑体 CN" panose="020B0500000000000000" pitchFamily="34" charset="-122"/>
              </a:rPr>
              <a:t>GA</a:t>
            </a:r>
            <a:r>
              <a:rPr lang="zh-CN" altLang="en-US" dirty="0">
                <a:ea typeface="思源黑体 CN" panose="020B0500000000000000" pitchFamily="34" charset="-122"/>
              </a:rPr>
              <a:t>中加入种子序列</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在</a:t>
            </a:r>
            <a:r>
              <a:rPr lang="en-US" altLang="zh-CN" sz="3600" b="1" dirty="0">
                <a:solidFill>
                  <a:srgbClr val="7030A0"/>
                </a:solidFill>
                <a:ea typeface="思源黑体 CN" panose="020B0500000000000000" pitchFamily="34" charset="-122"/>
              </a:rPr>
              <a:t>GA</a:t>
            </a:r>
            <a:r>
              <a:rPr lang="zh-CN" altLang="en-US" sz="3600" b="1" dirty="0">
                <a:solidFill>
                  <a:srgbClr val="7030A0"/>
                </a:solidFill>
                <a:ea typeface="思源黑体 CN" panose="020B0500000000000000" pitchFamily="34" charset="-122"/>
              </a:rPr>
              <a:t>中加入种子序列：</a:t>
            </a:r>
          </a:p>
          <a:p>
            <a:pPr lvl="1" hangingPunct="1">
              <a:lnSpc>
                <a:spcPct val="150000"/>
              </a:lnSpc>
            </a:pPr>
            <a:r>
              <a:rPr lang="en-US" altLang="zh-CN" sz="3000" dirty="0"/>
              <a:t>DIGATE &amp; STRATEGATE</a:t>
            </a:r>
            <a:r>
              <a:rPr lang="zh-CN" altLang="en-US" sz="3000" dirty="0"/>
              <a:t>：</a:t>
            </a:r>
            <a:endParaRPr lang="en-US" altLang="zh-CN" sz="3000" dirty="0"/>
          </a:p>
          <a:p>
            <a:pPr lvl="2" hangingPunct="1">
              <a:lnSpc>
                <a:spcPct val="150000"/>
              </a:lnSpc>
            </a:pPr>
            <a:r>
              <a:rPr lang="en-US" altLang="zh-CN" sz="2400" dirty="0"/>
              <a:t>DIGATE</a:t>
            </a:r>
            <a:r>
              <a:rPr lang="zh-CN" altLang="en-US" sz="2400" dirty="0"/>
              <a:t>：故障覆盖率高，但在某些情况下会失效（例如当故障没有激活任何触发器时）</a:t>
            </a:r>
            <a:endParaRPr lang="en-US" altLang="zh-CN" sz="2400" dirty="0"/>
          </a:p>
          <a:p>
            <a:pPr lvl="2" hangingPunct="1">
              <a:lnSpc>
                <a:spcPct val="150000"/>
              </a:lnSpc>
            </a:pPr>
            <a:r>
              <a:rPr lang="en-US" altLang="zh-CN" sz="2400" dirty="0"/>
              <a:t>STRATEGATE</a:t>
            </a:r>
            <a:r>
              <a:rPr lang="zh-CN" altLang="en-US" sz="2400" dirty="0"/>
              <a:t>（基于</a:t>
            </a:r>
            <a:r>
              <a:rPr lang="en-US" altLang="zh-CN" sz="2400" dirty="0"/>
              <a:t>DIGATE</a:t>
            </a:r>
            <a:r>
              <a:rPr lang="zh-CN" altLang="en-US" sz="2400" dirty="0"/>
              <a:t>的扩展）：由于存储大型时序电路的完整信息、存储能达到每个可达状态的序列信息都是不可行的（指数级别存储量），因此</a:t>
            </a:r>
            <a:r>
              <a:rPr lang="en-US" altLang="zh-CN" sz="2400" dirty="0"/>
              <a:t>STRATEGATE</a:t>
            </a:r>
            <a:r>
              <a:rPr lang="zh-CN" altLang="en-US" sz="2400" dirty="0"/>
              <a:t>使用了线性的状态列表来进行指导。</a:t>
            </a:r>
            <a:r>
              <a:rPr lang="en-US" altLang="zh-CN" sz="2400" dirty="0"/>
              <a:t>STRATEGATE</a:t>
            </a:r>
            <a:r>
              <a:rPr lang="zh-CN" altLang="en-US" sz="2400" dirty="0"/>
              <a:t>实现了更高的故障覆盖率，也实现了更高的测试压缩率。</a:t>
            </a:r>
            <a:endParaRPr lang="en-US" altLang="zh-CN" sz="2400" dirty="0"/>
          </a:p>
          <a:p>
            <a:pPr lvl="3" hangingPunct="1">
              <a:lnSpc>
                <a:spcPct val="150000"/>
              </a:lnSpc>
            </a:pPr>
            <a:r>
              <a:rPr lang="zh-CN" altLang="en-US" sz="2400" dirty="0"/>
              <a:t>起始状态：测试集中当前向量集达到的当前状态</a:t>
            </a:r>
            <a:endParaRPr lang="en-US" altLang="zh-CN" sz="2400" dirty="0"/>
          </a:p>
          <a:p>
            <a:pPr lvl="3" hangingPunct="1">
              <a:lnSpc>
                <a:spcPct val="150000"/>
              </a:lnSpc>
            </a:pPr>
            <a:r>
              <a:rPr lang="zh-CN" altLang="en-US" sz="2400" dirty="0"/>
              <a:t>目标状态：假设向量</a:t>
            </a:r>
            <a:r>
              <a:rPr lang="en-US" altLang="zh-CN" sz="2400" dirty="0" err="1"/>
              <a:t>i</a:t>
            </a:r>
            <a:r>
              <a:rPr lang="zh-CN" altLang="en-US" sz="2400" dirty="0"/>
              <a:t>和</a:t>
            </a:r>
            <a:r>
              <a:rPr lang="en-US" altLang="zh-CN" sz="2400" dirty="0"/>
              <a:t>k</a:t>
            </a:r>
            <a:r>
              <a:rPr lang="zh-CN" altLang="en-US" sz="2400" dirty="0"/>
              <a:t>结束时是起始状态，则</a:t>
            </a:r>
            <a:r>
              <a:rPr lang="en-US" altLang="zh-CN" sz="2400" dirty="0"/>
              <a:t>j</a:t>
            </a:r>
            <a:r>
              <a:rPr lang="zh-CN" altLang="en-US" sz="2400" dirty="0"/>
              <a:t>和</a:t>
            </a:r>
            <a:r>
              <a:rPr lang="en-US" altLang="zh-CN" sz="2400" dirty="0"/>
              <a:t>l</a:t>
            </a:r>
            <a:r>
              <a:rPr lang="zh-CN" altLang="en-US" sz="2400" dirty="0"/>
              <a:t>是目标状态（分别经过</a:t>
            </a:r>
            <a:r>
              <a:rPr lang="en-US" altLang="zh-CN" sz="2400" dirty="0"/>
              <a:t>T1</a:t>
            </a:r>
            <a:r>
              <a:rPr lang="zh-CN" altLang="en-US" sz="2400" dirty="0"/>
              <a:t>和</a:t>
            </a:r>
            <a:r>
              <a:rPr lang="en-US" altLang="zh-CN" sz="2400" dirty="0"/>
              <a:t>T2</a:t>
            </a:r>
            <a:r>
              <a:rPr lang="zh-CN" altLang="en-US" sz="2400" dirty="0"/>
              <a:t>时间）。</a:t>
            </a:r>
            <a:endParaRPr lang="en-US" altLang="zh-CN" sz="2400" dirty="0"/>
          </a:p>
          <a:p>
            <a:pPr lvl="3" hangingPunct="1">
              <a:lnSpc>
                <a:spcPct val="150000"/>
              </a:lnSpc>
            </a:pPr>
            <a:r>
              <a:rPr lang="en-US" altLang="zh-CN" sz="2400" dirty="0"/>
              <a:t>STRATEGATE </a:t>
            </a:r>
            <a:r>
              <a:rPr lang="zh-CN" altLang="en-US" sz="2400" dirty="0"/>
              <a:t>会尝试通过遗传算法，设计从</a:t>
            </a:r>
            <a:r>
              <a:rPr lang="en-US" altLang="zh-CN" sz="2400" dirty="0" err="1"/>
              <a:t>i</a:t>
            </a:r>
            <a:r>
              <a:rPr lang="zh-CN" altLang="en-US" sz="2400" dirty="0"/>
              <a:t>到</a:t>
            </a:r>
            <a:r>
              <a:rPr lang="en-US" altLang="zh-CN" sz="2400" dirty="0"/>
              <a:t>j</a:t>
            </a:r>
            <a:r>
              <a:rPr lang="zh-CN" altLang="en-US" sz="2400" dirty="0"/>
              <a:t>（从</a:t>
            </a:r>
            <a:r>
              <a:rPr lang="en-US" altLang="zh-CN" sz="2400" dirty="0"/>
              <a:t>k</a:t>
            </a:r>
            <a:r>
              <a:rPr lang="zh-CN" altLang="en-US" sz="2400" dirty="0"/>
              <a:t>到</a:t>
            </a:r>
            <a:r>
              <a:rPr lang="en-US" altLang="zh-CN" sz="2400" dirty="0"/>
              <a:t>l</a:t>
            </a:r>
            <a:r>
              <a:rPr lang="zh-CN" altLang="en-US" sz="2400" dirty="0"/>
              <a:t>）的序列：首先从已访问过的状态表中收集与目标状态相似的状态集合，将与这些状态相对应的序列播种到 </a:t>
            </a:r>
            <a:r>
              <a:rPr lang="en-US" altLang="zh-CN" sz="2400" dirty="0"/>
              <a:t>GA </a:t>
            </a:r>
            <a:r>
              <a:rPr lang="zh-CN" altLang="en-US" sz="2400" dirty="0"/>
              <a:t>中，尝试为目标状态设计有效的调整序列。</a:t>
            </a:r>
            <a:endParaRPr lang="en-US" altLang="zh-CN" sz="2400" dirty="0"/>
          </a:p>
          <a:p>
            <a:pPr lvl="3" hangingPunct="1">
              <a:lnSpc>
                <a:spcPct val="150000"/>
              </a:lnSpc>
            </a:pPr>
            <a:r>
              <a:rPr lang="zh-CN" altLang="en-US" sz="2400" dirty="0"/>
              <a:t>单时间帧（</a:t>
            </a:r>
            <a:r>
              <a:rPr lang="en-US" altLang="zh-CN" sz="2400" dirty="0"/>
              <a:t>single-time-frame</a:t>
            </a:r>
            <a:r>
              <a:rPr lang="zh-CN" altLang="en-US" sz="2400" dirty="0"/>
              <a:t>）：</a:t>
            </a:r>
            <a:r>
              <a:rPr lang="en-US" altLang="zh-CN" sz="2400" dirty="0"/>
              <a:t>GA</a:t>
            </a:r>
            <a:r>
              <a:rPr lang="zh-CN" altLang="en-US" sz="2400" dirty="0"/>
              <a:t>发现调整序列不可能设计出来的时候，进入这一模式。该模式下，</a:t>
            </a:r>
            <a:r>
              <a:rPr lang="en-US" altLang="zh-CN" sz="2400" dirty="0"/>
              <a:t>GA</a:t>
            </a:r>
            <a:r>
              <a:rPr lang="zh-CN" altLang="en-US" sz="2400" dirty="0"/>
              <a:t>尝试导出一个由原始输入和触发器值组成的单时间帧向量，由此进行合理性推导，并适当放宽某些值为不关心，以尽量将合理性传播下去。</a:t>
            </a:r>
            <a:endParaRPr lang="en-US" altLang="zh-CN" sz="2400" dirty="0"/>
          </a:p>
          <a:p>
            <a:pPr lvl="1" hangingPunct="1">
              <a:lnSpc>
                <a:spcPct val="150000"/>
              </a:lnSpc>
            </a:pPr>
            <a:endParaRPr lang="en-US" altLang="zh-CN" sz="3000" dirty="0"/>
          </a:p>
        </p:txBody>
      </p:sp>
      <p:pic>
        <p:nvPicPr>
          <p:cNvPr id="5" name="图片 4">
            <a:extLst>
              <a:ext uri="{FF2B5EF4-FFF2-40B4-BE49-F238E27FC236}">
                <a16:creationId xmlns:a16="http://schemas.microsoft.com/office/drawing/2014/main" id="{2952533E-8790-0144-AEEE-48753B6D3B0B}"/>
              </a:ext>
            </a:extLst>
          </p:cNvPr>
          <p:cNvPicPr>
            <a:picLocks noChangeAspect="1"/>
          </p:cNvPicPr>
          <p:nvPr/>
        </p:nvPicPr>
        <p:blipFill>
          <a:blip r:embed="rId2"/>
          <a:stretch>
            <a:fillRect/>
          </a:stretch>
        </p:blipFill>
        <p:spPr>
          <a:xfrm>
            <a:off x="3932321" y="10365829"/>
            <a:ext cx="8458200" cy="2952750"/>
          </a:xfrm>
          <a:prstGeom prst="rect">
            <a:avLst/>
          </a:prstGeom>
        </p:spPr>
      </p:pic>
      <p:pic>
        <p:nvPicPr>
          <p:cNvPr id="8" name="图片 7">
            <a:extLst>
              <a:ext uri="{FF2B5EF4-FFF2-40B4-BE49-F238E27FC236}">
                <a16:creationId xmlns:a16="http://schemas.microsoft.com/office/drawing/2014/main" id="{F70FE8AE-02D5-4EC0-8BBF-7DEDA44D593D}"/>
              </a:ext>
            </a:extLst>
          </p:cNvPr>
          <p:cNvPicPr>
            <a:picLocks noChangeAspect="1"/>
          </p:cNvPicPr>
          <p:nvPr/>
        </p:nvPicPr>
        <p:blipFill>
          <a:blip r:embed="rId3"/>
          <a:stretch>
            <a:fillRect/>
          </a:stretch>
        </p:blipFill>
        <p:spPr>
          <a:xfrm>
            <a:off x="12192000" y="10833716"/>
            <a:ext cx="8010525" cy="2276475"/>
          </a:xfrm>
          <a:prstGeom prst="rect">
            <a:avLst/>
          </a:prstGeom>
        </p:spPr>
      </p:pic>
    </p:spTree>
    <p:extLst>
      <p:ext uri="{BB962C8B-B14F-4D97-AF65-F5344CB8AC3E}">
        <p14:creationId xmlns:p14="http://schemas.microsoft.com/office/powerpoint/2010/main" val="121835030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07 </a:t>
            </a: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r>
              <a:rPr lang="zh-CN" altLang="en-US" dirty="0">
                <a:ea typeface="思源黑体 CN" panose="020B0500000000000000" pitchFamily="34" charset="-122"/>
              </a:rPr>
              <a:t> </a:t>
            </a:r>
            <a:r>
              <a:rPr lang="en-US" altLang="zh-CN" dirty="0">
                <a:ea typeface="思源黑体 CN" panose="020B0500000000000000" pitchFamily="34" charset="-122"/>
              </a:rPr>
              <a:t>– </a:t>
            </a:r>
            <a:r>
              <a:rPr lang="zh-CN" altLang="en-US" dirty="0">
                <a:ea typeface="思源黑体 CN" panose="020B0500000000000000" pitchFamily="34" charset="-122"/>
              </a:rPr>
              <a:t>基于逻辑模拟的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基于逻辑模拟的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复位信号屏蔽（</a:t>
            </a:r>
            <a:r>
              <a:rPr lang="en-US" altLang="zh-CN" sz="3000" dirty="0"/>
              <a:t>reset signal masking</a:t>
            </a:r>
            <a:r>
              <a:rPr lang="zh-CN" altLang="en-US" sz="3000" dirty="0"/>
              <a:t>）：识别可以重置某些触发器的信号，避免它们出现在原始输入</a:t>
            </a:r>
            <a:endParaRPr lang="en-US" altLang="zh-CN" sz="3000" dirty="0"/>
          </a:p>
          <a:p>
            <a:pPr lvl="1" hangingPunct="1">
              <a:lnSpc>
                <a:spcPct val="150000"/>
              </a:lnSpc>
            </a:pPr>
            <a:r>
              <a:rPr lang="zh-CN" altLang="en-US" sz="3000" dirty="0"/>
              <a:t>分组（</a:t>
            </a:r>
            <a:r>
              <a:rPr lang="en-US" altLang="zh-CN" sz="3000" dirty="0"/>
              <a:t>partitioning</a:t>
            </a:r>
            <a:r>
              <a:rPr lang="zh-CN" altLang="en-US" sz="3000" dirty="0"/>
              <a:t>）：同时考虑电路的所有状态，可能会对测试生成产生误导，且其中有些不重要的状态会对其他状态产生“噪音”。 因此，对不同状态进行分组，有助于消除这种影响，并在搜索空间的扩展中提供更好的指导。</a:t>
            </a:r>
            <a:endParaRPr lang="en-US" altLang="zh-CN" sz="3000" dirty="0"/>
          </a:p>
          <a:p>
            <a:pPr lvl="1" hangingPunct="1">
              <a:lnSpc>
                <a:spcPct val="150000"/>
              </a:lnSpc>
            </a:pPr>
            <a:r>
              <a:rPr lang="zh-CN" altLang="en-US" sz="3000" dirty="0"/>
              <a:t>算法流程：</a:t>
            </a:r>
            <a:endParaRPr lang="en-US" altLang="zh-CN" sz="3000" dirty="0"/>
          </a:p>
          <a:p>
            <a:pPr lvl="2" hangingPunct="1">
              <a:lnSpc>
                <a:spcPct val="150000"/>
              </a:lnSpc>
            </a:pPr>
            <a:r>
              <a:rPr lang="zh-CN" altLang="en-US" sz="2400" dirty="0"/>
              <a:t>识别需要屏蔽的复位信号</a:t>
            </a:r>
            <a:endParaRPr lang="en-US" altLang="zh-CN" sz="2400" dirty="0"/>
          </a:p>
          <a:p>
            <a:pPr lvl="2" hangingPunct="1">
              <a:lnSpc>
                <a:spcPct val="150000"/>
              </a:lnSpc>
            </a:pPr>
            <a:r>
              <a:rPr lang="zh-CN" altLang="en-US" sz="2400" dirty="0"/>
              <a:t>对触发器进行分组</a:t>
            </a:r>
            <a:endParaRPr lang="en-US" altLang="zh-CN" sz="2400" dirty="0"/>
          </a:p>
          <a:p>
            <a:pPr lvl="2" hangingPunct="1">
              <a:lnSpc>
                <a:spcPct val="150000"/>
              </a:lnSpc>
            </a:pPr>
            <a:r>
              <a:rPr lang="zh-CN" altLang="en-US" sz="2400" dirty="0"/>
              <a:t>循环产生能最大化扩展搜索空间的向量（这一过程中需要用到复位信号屏蔽和分组的信息，且在必要时需要重新分组）</a:t>
            </a:r>
            <a:endParaRPr lang="en-US" altLang="zh-CN" sz="2400" dirty="0"/>
          </a:p>
        </p:txBody>
      </p:sp>
      <p:pic>
        <p:nvPicPr>
          <p:cNvPr id="6" name="图片 5">
            <a:extLst>
              <a:ext uri="{FF2B5EF4-FFF2-40B4-BE49-F238E27FC236}">
                <a16:creationId xmlns:a16="http://schemas.microsoft.com/office/drawing/2014/main" id="{DEB85C1A-F49B-C1F9-44C4-F2246BE2BBA2}"/>
              </a:ext>
            </a:extLst>
          </p:cNvPr>
          <p:cNvPicPr>
            <a:picLocks noChangeAspect="1"/>
          </p:cNvPicPr>
          <p:nvPr/>
        </p:nvPicPr>
        <p:blipFill>
          <a:blip r:embed="rId2"/>
          <a:stretch>
            <a:fillRect/>
          </a:stretch>
        </p:blipFill>
        <p:spPr>
          <a:xfrm>
            <a:off x="7424737" y="9598495"/>
            <a:ext cx="9534525" cy="3086100"/>
          </a:xfrm>
          <a:prstGeom prst="rect">
            <a:avLst/>
          </a:prstGeom>
        </p:spPr>
      </p:pic>
    </p:spTree>
    <p:extLst>
      <p:ext uri="{BB962C8B-B14F-4D97-AF65-F5344CB8AC3E}">
        <p14:creationId xmlns:p14="http://schemas.microsoft.com/office/powerpoint/2010/main" val="33203694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9500" y="8452599"/>
            <a:ext cx="10804921" cy="1689532"/>
          </a:xfrm>
        </p:spPr>
        <p:txBody>
          <a:bodyPr>
            <a:normAutofit/>
          </a:bodyPr>
          <a:lstStyle/>
          <a:p>
            <a:r>
              <a:rPr lang="zh-CN" altLang="en-US" dirty="0"/>
              <a:t>随机测试生成</a:t>
            </a:r>
          </a:p>
        </p:txBody>
      </p:sp>
      <p:sp>
        <p:nvSpPr>
          <p:cNvPr id="4" name="文本占位符 3"/>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68062030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07 </a:t>
            </a:r>
            <a:r>
              <a:rPr lang="zh-CN" altLang="en-US" dirty="0">
                <a:ea typeface="思源黑体 CN" panose="020B0500000000000000" pitchFamily="34" charset="-122"/>
              </a:rPr>
              <a:t>进阶的基于模拟的</a:t>
            </a:r>
            <a:r>
              <a:rPr lang="en-US" altLang="zh-CN" dirty="0">
                <a:ea typeface="思源黑体 CN" panose="020B0500000000000000" pitchFamily="34" charset="-122"/>
              </a:rPr>
              <a:t>ATPG</a:t>
            </a:r>
            <a:r>
              <a:rPr lang="zh-CN" altLang="en-US" dirty="0">
                <a:ea typeface="思源黑体 CN" panose="020B0500000000000000" pitchFamily="34" charset="-122"/>
              </a:rPr>
              <a:t> </a:t>
            </a:r>
            <a:r>
              <a:rPr lang="en-US" altLang="zh-CN" dirty="0">
                <a:ea typeface="思源黑体 CN" panose="020B0500000000000000" pitchFamily="34" charset="-122"/>
              </a:rPr>
              <a:t>– </a:t>
            </a:r>
            <a:r>
              <a:rPr lang="zh-CN" altLang="en-US" dirty="0">
                <a:ea typeface="思源黑体 CN" panose="020B0500000000000000" pitchFamily="34" charset="-122"/>
              </a:rPr>
              <a:t>基于频谱的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基于频谱（</a:t>
            </a:r>
            <a:r>
              <a:rPr lang="en-US" altLang="zh-CN" sz="3600" b="1" dirty="0">
                <a:solidFill>
                  <a:srgbClr val="7030A0"/>
                </a:solidFill>
                <a:ea typeface="思源黑体 CN" panose="020B0500000000000000" pitchFamily="34" charset="-122"/>
              </a:rPr>
              <a:t>spectrum</a:t>
            </a:r>
            <a:r>
              <a:rPr lang="zh-CN" altLang="en-US" sz="3600" b="1" dirty="0">
                <a:solidFill>
                  <a:srgbClr val="7030A0"/>
                </a:solidFill>
                <a:ea typeface="思源黑体 CN" panose="020B0500000000000000" pitchFamily="34" charset="-122"/>
              </a:rPr>
              <a:t>）的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底层时序电路被视为可从其输入</a:t>
            </a:r>
            <a:r>
              <a:rPr lang="en-US" altLang="zh-CN" sz="3000" dirty="0"/>
              <a:t>/</a:t>
            </a:r>
            <a:r>
              <a:rPr lang="zh-CN" altLang="en-US" sz="3000" dirty="0"/>
              <a:t>输出信号识别和预测的黑盒系统。此时，时序系统的测试就变成了构建一组波形的问题，当将这些波形应用于电路的原始输入时，可以通过激励和传播电路中的许多故障来实现高故障覆盖率。</a:t>
            </a:r>
            <a:endParaRPr lang="en-US" altLang="zh-CN" sz="3000" dirty="0"/>
          </a:p>
          <a:p>
            <a:pPr lvl="1" hangingPunct="1">
              <a:lnSpc>
                <a:spcPct val="150000"/>
              </a:lnSpc>
            </a:pPr>
            <a:r>
              <a:rPr lang="zh-CN" altLang="en-US" sz="3000" dirty="0"/>
              <a:t>应用静态测试集压缩方法，过滤到不必要的噪声，使频谱更窄，信号更清晰。</a:t>
            </a:r>
            <a:endParaRPr lang="en-US" altLang="zh-CN" sz="3000" dirty="0"/>
          </a:p>
          <a:p>
            <a:pPr lvl="1" hangingPunct="1">
              <a:lnSpc>
                <a:spcPct val="150000"/>
              </a:lnSpc>
            </a:pPr>
            <a:r>
              <a:rPr lang="zh-CN" altLang="en-US" sz="3000" dirty="0"/>
              <a:t>最初测试集仅由随机向量组成，调用静态压缩进行滤波，而后利用</a:t>
            </a:r>
            <a:r>
              <a:rPr lang="en-US" altLang="zh-CN" sz="3000" dirty="0"/>
              <a:t>Hadamard</a:t>
            </a:r>
            <a:r>
              <a:rPr lang="zh-CN" altLang="en-US" sz="3000" dirty="0"/>
              <a:t>变换进行原始输入识别以获得每个主输入的主频率分量。根据这一结果进行测试向量生成。</a:t>
            </a:r>
            <a:endParaRPr lang="en-US" altLang="zh-CN" sz="3000" dirty="0"/>
          </a:p>
          <a:p>
            <a:pPr lvl="1" hangingPunct="1">
              <a:lnSpc>
                <a:spcPct val="150000"/>
              </a:lnSpc>
            </a:pPr>
            <a:endParaRPr lang="en-US" altLang="zh-CN" sz="2400" dirty="0"/>
          </a:p>
        </p:txBody>
      </p:sp>
    </p:spTree>
    <p:extLst>
      <p:ext uri="{BB962C8B-B14F-4D97-AF65-F5344CB8AC3E}">
        <p14:creationId xmlns:p14="http://schemas.microsoft.com/office/powerpoint/2010/main" val="197404357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7936" y="8452599"/>
            <a:ext cx="16206485" cy="1689532"/>
          </a:xfrm>
        </p:spPr>
        <p:txBody>
          <a:bodyPr>
            <a:normAutofit fontScale="90000"/>
          </a:bodyPr>
          <a:lstStyle/>
          <a:p>
            <a:r>
              <a:rPr lang="zh-CN" altLang="en-US" dirty="0">
                <a:ea typeface="思源黑体 CN" panose="020B0500000000000000" pitchFamily="34" charset="-122"/>
              </a:rPr>
              <a:t>基于混合确定性和仿真的</a:t>
            </a:r>
            <a:r>
              <a:rPr lang="en-US" altLang="zh-CN" dirty="0">
                <a:ea typeface="思源黑体 CN" panose="020B0500000000000000" pitchFamily="34" charset="-122"/>
              </a:rPr>
              <a:t>ATPG</a:t>
            </a:r>
            <a:endParaRPr lang="zh-CN" altLang="en-US" dirty="0"/>
          </a:p>
        </p:txBody>
      </p:sp>
      <p:sp>
        <p:nvSpPr>
          <p:cNvPr id="4" name="文本占位符 3"/>
          <p:cNvSpPr>
            <a:spLocks noGrp="1"/>
          </p:cNvSpPr>
          <p:nvPr>
            <p:ph type="body" sz="quarter" idx="12"/>
          </p:nvPr>
        </p:nvSpPr>
        <p:spPr/>
        <p:txBody>
          <a:bodyPr/>
          <a:lstStyle/>
          <a:p>
            <a:r>
              <a:rPr lang="en-US" altLang="zh-CN" dirty="0"/>
              <a:t>08</a:t>
            </a:r>
            <a:endParaRPr lang="zh-CN" altLang="en-US" dirty="0"/>
          </a:p>
        </p:txBody>
      </p:sp>
    </p:spTree>
    <p:extLst>
      <p:ext uri="{BB962C8B-B14F-4D97-AF65-F5344CB8AC3E}">
        <p14:creationId xmlns:p14="http://schemas.microsoft.com/office/powerpoint/2010/main" val="366421747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08 </a:t>
            </a:r>
            <a:r>
              <a:rPr lang="zh-CN" altLang="en-US" dirty="0">
                <a:ea typeface="思源黑体 CN" panose="020B0500000000000000" pitchFamily="34" charset="-122"/>
              </a:rPr>
              <a:t>基于混合确定性和仿真的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基于混合确定性和仿真的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确定性</a:t>
            </a:r>
            <a:r>
              <a:rPr lang="en-US" altLang="zh-CN" sz="3000" dirty="0"/>
              <a:t>ATPG</a:t>
            </a:r>
            <a:r>
              <a:rPr lang="zh-CN" altLang="en-US" sz="3000" dirty="0"/>
              <a:t>更适合控制主导型电路，而基于仿真的</a:t>
            </a:r>
            <a:r>
              <a:rPr lang="en-US" altLang="zh-CN" sz="3000" dirty="0"/>
              <a:t>ATPG</a:t>
            </a:r>
            <a:r>
              <a:rPr lang="zh-CN" altLang="en-US" sz="3000" dirty="0"/>
              <a:t>在数据主导型设计中表现更好</a:t>
            </a:r>
            <a:endParaRPr lang="en-US" altLang="zh-CN" sz="3000" dirty="0"/>
          </a:p>
          <a:p>
            <a:pPr lvl="1" hangingPunct="1">
              <a:lnSpc>
                <a:spcPct val="150000"/>
              </a:lnSpc>
            </a:pPr>
            <a:r>
              <a:rPr lang="en-US" altLang="zh-CN" sz="3000" dirty="0"/>
              <a:t>GA-HITEC</a:t>
            </a:r>
            <a:r>
              <a:rPr lang="zh-CN" altLang="en-US" sz="3000" dirty="0"/>
              <a:t>混合测试生成器：使用确定性算法进行故障激发和传播，得到原始输入处的向量，并使用</a:t>
            </a:r>
            <a:r>
              <a:rPr lang="en-US" altLang="zh-CN" sz="3000" dirty="0"/>
              <a:t>GA</a:t>
            </a:r>
            <a:r>
              <a:rPr lang="zh-CN" altLang="en-US" sz="3000" dirty="0"/>
              <a:t>进行状态验证。如果</a:t>
            </a:r>
            <a:r>
              <a:rPr lang="en-US" altLang="zh-CN" sz="3000" dirty="0"/>
              <a:t>GA</a:t>
            </a:r>
            <a:r>
              <a:rPr lang="zh-CN" altLang="en-US" sz="3000" dirty="0"/>
              <a:t>不成功，则使用确定性程序进行状态证明；如果</a:t>
            </a:r>
            <a:r>
              <a:rPr lang="en-US" altLang="zh-CN" sz="3000" dirty="0"/>
              <a:t>GA</a:t>
            </a:r>
            <a:r>
              <a:rPr lang="zh-CN" altLang="en-US" sz="3000" dirty="0"/>
              <a:t>找到了能证明目标状态合理的序列，则将该序列与原始输入处的向量连接，作为完整的测试序列。</a:t>
            </a:r>
            <a:endParaRPr lang="en-US" altLang="zh-CN" sz="3000" dirty="0"/>
          </a:p>
          <a:p>
            <a:pPr lvl="1" hangingPunct="1">
              <a:lnSpc>
                <a:spcPct val="150000"/>
              </a:lnSpc>
            </a:pPr>
            <a:r>
              <a:rPr lang="zh-CN" altLang="en-US" sz="3000" dirty="0"/>
              <a:t>适应度函数：测量最终状态与目标状态的匹配程度，其中触发器与无故障电路的匹配个数占</a:t>
            </a:r>
            <a:r>
              <a:rPr lang="en-US" altLang="zh-CN" sz="3000" dirty="0"/>
              <a:t>90%</a:t>
            </a:r>
            <a:r>
              <a:rPr lang="zh-CN" altLang="en-US" sz="3000" dirty="0"/>
              <a:t>权重，与有故障电路的匹配个数占</a:t>
            </a:r>
            <a:r>
              <a:rPr lang="en-US" altLang="zh-CN" sz="3000" dirty="0"/>
              <a:t>10%</a:t>
            </a:r>
            <a:r>
              <a:rPr lang="zh-CN" altLang="en-US" sz="3000" dirty="0"/>
              <a:t>权重。（“匹配”指触发器不关心或达到了与目标相同值的情况；如果无故障状态和故障状态都匹配，则适应度将等于电路中触发器的总数。）</a:t>
            </a:r>
            <a:endParaRPr lang="en-US" altLang="zh-CN" sz="3000" dirty="0"/>
          </a:p>
        </p:txBody>
      </p:sp>
      <p:pic>
        <p:nvPicPr>
          <p:cNvPr id="5" name="图片 4">
            <a:extLst>
              <a:ext uri="{FF2B5EF4-FFF2-40B4-BE49-F238E27FC236}">
                <a16:creationId xmlns:a16="http://schemas.microsoft.com/office/drawing/2014/main" id="{5AA0432A-C4D7-DE7E-9A70-E45F883C0917}"/>
              </a:ext>
            </a:extLst>
          </p:cNvPr>
          <p:cNvPicPr>
            <a:picLocks noChangeAspect="1"/>
          </p:cNvPicPr>
          <p:nvPr/>
        </p:nvPicPr>
        <p:blipFill>
          <a:blip r:embed="rId2"/>
          <a:stretch>
            <a:fillRect/>
          </a:stretch>
        </p:blipFill>
        <p:spPr>
          <a:xfrm>
            <a:off x="12106656" y="8429767"/>
            <a:ext cx="8157312" cy="5188697"/>
          </a:xfrm>
          <a:prstGeom prst="rect">
            <a:avLst/>
          </a:prstGeom>
        </p:spPr>
      </p:pic>
    </p:spTree>
    <p:extLst>
      <p:ext uri="{BB962C8B-B14F-4D97-AF65-F5344CB8AC3E}">
        <p14:creationId xmlns:p14="http://schemas.microsoft.com/office/powerpoint/2010/main" val="131278709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08 </a:t>
            </a:r>
            <a:r>
              <a:rPr lang="zh-CN" altLang="en-US" dirty="0">
                <a:ea typeface="思源黑体 CN" panose="020B0500000000000000" pitchFamily="34" charset="-122"/>
              </a:rPr>
              <a:t>基于混合确定性和仿真的</a:t>
            </a:r>
            <a:r>
              <a:rPr lang="en-US" altLang="zh-CN" dirty="0">
                <a:ea typeface="思源黑体 CN" panose="020B0500000000000000" pitchFamily="34" charset="-122"/>
              </a:rPr>
              <a:t>ATPG – ALT-TEST</a:t>
            </a:r>
            <a:r>
              <a:rPr lang="zh-CN" altLang="en-US" dirty="0">
                <a:ea typeface="思源黑体 CN" panose="020B0500000000000000" pitchFamily="34" charset="-122"/>
              </a:rPr>
              <a:t>混合</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fontScale="92500" lnSpcReduction="10000"/>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ALT-TEST</a:t>
            </a:r>
            <a:r>
              <a:rPr lang="zh-CN" altLang="en-US" sz="3600" b="1" dirty="0">
                <a:solidFill>
                  <a:srgbClr val="7030A0"/>
                </a:solidFill>
                <a:ea typeface="思源黑体 CN" panose="020B0500000000000000" pitchFamily="34" charset="-122"/>
              </a:rPr>
              <a:t>混合：</a:t>
            </a:r>
          </a:p>
          <a:p>
            <a:pPr lvl="1" hangingPunct="1">
              <a:lnSpc>
                <a:spcPct val="150000"/>
              </a:lnSpc>
            </a:pPr>
            <a:r>
              <a:rPr lang="zh-CN" altLang="en-US" sz="3000" dirty="0"/>
              <a:t>确定性测试生成器：使用</a:t>
            </a:r>
            <a:r>
              <a:rPr lang="en-US" altLang="zh-CN" sz="3000" dirty="0"/>
              <a:t>GA-HITEC</a:t>
            </a:r>
            <a:r>
              <a:rPr lang="zh-CN" altLang="en-US" sz="3000" dirty="0"/>
              <a:t>。这部分调用频率很低</a:t>
            </a:r>
            <a:endParaRPr lang="en-US" altLang="zh-CN" sz="3000" dirty="0"/>
          </a:p>
          <a:p>
            <a:pPr lvl="1" hangingPunct="1">
              <a:lnSpc>
                <a:spcPct val="150000"/>
              </a:lnSpc>
            </a:pPr>
            <a:r>
              <a:rPr lang="en-US" altLang="zh-CN" sz="3000" dirty="0"/>
              <a:t>ALT-TEST</a:t>
            </a:r>
            <a:r>
              <a:rPr lang="zh-CN" altLang="en-US" sz="3000" dirty="0"/>
              <a:t>在基于</a:t>
            </a:r>
            <a:r>
              <a:rPr lang="en-US" altLang="zh-CN" sz="3000" dirty="0"/>
              <a:t>GA</a:t>
            </a:r>
            <a:r>
              <a:rPr lang="zh-CN" altLang="en-US" sz="3000" dirty="0"/>
              <a:t>的测试生成和确定性测试生成之间反复交替，但仅针对</a:t>
            </a:r>
            <a:r>
              <a:rPr lang="en-US" altLang="zh-CN" sz="3000" dirty="0"/>
              <a:t>GA</a:t>
            </a:r>
            <a:r>
              <a:rPr lang="zh-CN" altLang="en-US" sz="3000" dirty="0"/>
              <a:t>测试生成无法发现的故障使用确定性测试生成器，而它导出的序列又都会导回</a:t>
            </a:r>
            <a:r>
              <a:rPr lang="en-US" altLang="zh-CN" sz="3000" dirty="0"/>
              <a:t>GA</a:t>
            </a:r>
            <a:r>
              <a:rPr lang="zh-CN" altLang="en-US" sz="3000" dirty="0"/>
              <a:t>作为种子。（因此，确定性测试生成器可以被视为“外部引擎”，其目的主要是将</a:t>
            </a:r>
            <a:r>
              <a:rPr lang="en-US" altLang="zh-CN" sz="3000" dirty="0"/>
              <a:t>GA</a:t>
            </a:r>
            <a:r>
              <a:rPr lang="zh-CN" altLang="en-US" sz="3000" dirty="0"/>
              <a:t>引导至尚未访问到的状态空间）</a:t>
            </a:r>
            <a:endParaRPr lang="en-US" altLang="zh-CN" sz="3000" dirty="0"/>
          </a:p>
          <a:p>
            <a:pPr lvl="1" hangingPunct="1">
              <a:lnSpc>
                <a:spcPct val="150000"/>
              </a:lnSpc>
            </a:pPr>
            <a:r>
              <a:rPr lang="en-US" altLang="zh-CN" sz="3000" dirty="0"/>
              <a:t>ALT-TEST</a:t>
            </a:r>
            <a:r>
              <a:rPr lang="zh-CN" altLang="en-US" sz="3000" dirty="0"/>
              <a:t>的三个阶段（每个阶段都先使用</a:t>
            </a:r>
            <a:r>
              <a:rPr lang="en-US" altLang="zh-CN" sz="3000" dirty="0"/>
              <a:t>GA</a:t>
            </a:r>
            <a:r>
              <a:rPr lang="zh-CN" altLang="en-US" sz="3000" dirty="0"/>
              <a:t>，直至没有很多改进再使用确定性算法）</a:t>
            </a:r>
            <a:endParaRPr lang="en-US" altLang="zh-CN" sz="3000" dirty="0"/>
          </a:p>
          <a:p>
            <a:pPr lvl="2" hangingPunct="1">
              <a:lnSpc>
                <a:spcPct val="150000"/>
              </a:lnSpc>
            </a:pPr>
            <a:r>
              <a:rPr lang="zh-CN" altLang="en-US" sz="2400" dirty="0"/>
              <a:t>尝试从故障列表中检测尽可能多的故障</a:t>
            </a:r>
            <a:endParaRPr lang="en-US" altLang="zh-CN" sz="2400" dirty="0"/>
          </a:p>
          <a:p>
            <a:pPr lvl="2" hangingPunct="1">
              <a:lnSpc>
                <a:spcPct val="150000"/>
              </a:lnSpc>
            </a:pPr>
            <a:r>
              <a:rPr lang="zh-CN" altLang="en-US" sz="2400" dirty="0"/>
              <a:t>尝试最大化访问状态的数量，并将故障影响传播到触发器</a:t>
            </a:r>
            <a:endParaRPr lang="en-US" altLang="zh-CN" sz="2400" dirty="0"/>
          </a:p>
          <a:p>
            <a:pPr lvl="2" hangingPunct="1">
              <a:lnSpc>
                <a:spcPct val="150000"/>
              </a:lnSpc>
            </a:pPr>
            <a:r>
              <a:rPr lang="zh-CN" altLang="en-US" sz="2400" dirty="0"/>
              <a:t>尝试检测剩余故障，并访问新状态</a:t>
            </a:r>
            <a:endParaRPr lang="en-US" altLang="zh-CN" sz="2400" dirty="0"/>
          </a:p>
          <a:p>
            <a:pPr lvl="2" hangingPunct="1">
              <a:lnSpc>
                <a:spcPct val="150000"/>
              </a:lnSpc>
            </a:pPr>
            <a:r>
              <a:rPr lang="zh-CN" altLang="en-US" sz="2400" dirty="0"/>
              <a:t>适应度函数：</a:t>
            </a:r>
            <a:endParaRPr lang="en-US" altLang="zh-CN" sz="2400" dirty="0"/>
          </a:p>
          <a:p>
            <a:pPr lvl="3" hangingPunct="1">
              <a:lnSpc>
                <a:spcPct val="150000"/>
              </a:lnSpc>
            </a:pPr>
            <a:r>
              <a:rPr lang="en-US" altLang="zh-CN" sz="2400" dirty="0"/>
              <a:t>P1</a:t>
            </a:r>
            <a:r>
              <a:rPr lang="zh-CN" altLang="en-US" sz="2400" dirty="0"/>
              <a:t>：检测到的故障数</a:t>
            </a:r>
            <a:endParaRPr lang="en-US" altLang="zh-CN" sz="2400" dirty="0"/>
          </a:p>
          <a:p>
            <a:pPr lvl="3" hangingPunct="1">
              <a:lnSpc>
                <a:spcPct val="150000"/>
              </a:lnSpc>
            </a:pPr>
            <a:r>
              <a:rPr lang="en-US" altLang="zh-CN" sz="2400" dirty="0"/>
              <a:t>P2</a:t>
            </a:r>
            <a:r>
              <a:rPr lang="zh-CN" altLang="en-US" sz="2400" dirty="0"/>
              <a:t>：故障影响传播到的触发器数</a:t>
            </a:r>
            <a:endParaRPr lang="en-US" altLang="zh-CN" sz="2400" dirty="0"/>
          </a:p>
          <a:p>
            <a:pPr lvl="3" hangingPunct="1">
              <a:lnSpc>
                <a:spcPct val="150000"/>
              </a:lnSpc>
            </a:pPr>
            <a:r>
              <a:rPr lang="en-US" altLang="zh-CN" sz="2400" dirty="0"/>
              <a:t>P3</a:t>
            </a:r>
            <a:r>
              <a:rPr lang="zh-CN" altLang="en-US" sz="2400" dirty="0"/>
              <a:t>：访问的新状态数</a:t>
            </a:r>
            <a:endParaRPr lang="en-US" altLang="zh-CN" sz="2400" dirty="0"/>
          </a:p>
          <a:p>
            <a:pPr lvl="3" hangingPunct="1">
              <a:lnSpc>
                <a:spcPct val="150000"/>
              </a:lnSpc>
            </a:pPr>
            <a:r>
              <a:rPr lang="en-US" altLang="zh-CN" sz="2400" dirty="0"/>
              <a:t>P4</a:t>
            </a:r>
            <a:r>
              <a:rPr lang="zh-CN" altLang="en-US" sz="2400" dirty="0"/>
              <a:t>：设置为“难以控制”的触发器数</a:t>
            </a:r>
            <a:endParaRPr lang="en-US" altLang="zh-CN" sz="2400" dirty="0"/>
          </a:p>
          <a:p>
            <a:pPr lvl="3" hangingPunct="1">
              <a:lnSpc>
                <a:spcPct val="150000"/>
              </a:lnSpc>
            </a:pPr>
            <a:r>
              <a:rPr lang="zh-CN" altLang="en-US" sz="2400" dirty="0"/>
              <a:t>第一阶段：</a:t>
            </a:r>
            <a:r>
              <a:rPr lang="en-US" altLang="zh-CN" sz="2400" dirty="0"/>
              <a:t>80%P1+10%P2+10%(P3+P4)</a:t>
            </a:r>
          </a:p>
          <a:p>
            <a:pPr lvl="3" hangingPunct="1">
              <a:lnSpc>
                <a:spcPct val="150000"/>
              </a:lnSpc>
            </a:pPr>
            <a:r>
              <a:rPr lang="zh-CN" altLang="en-US" sz="2400" dirty="0"/>
              <a:t>第二阶段：</a:t>
            </a:r>
            <a:r>
              <a:rPr lang="en-US" altLang="zh-CN" sz="2400" dirty="0"/>
              <a:t>10%P1+45%P2+45%(P3+P4)</a:t>
            </a:r>
          </a:p>
          <a:p>
            <a:pPr lvl="3" hangingPunct="1">
              <a:lnSpc>
                <a:spcPct val="150000"/>
              </a:lnSpc>
            </a:pPr>
            <a:r>
              <a:rPr lang="zh-CN" altLang="en-US" sz="2400" dirty="0"/>
              <a:t>第三阶段：</a:t>
            </a:r>
            <a:r>
              <a:rPr lang="en-US" altLang="zh-CN" sz="2400" dirty="0"/>
              <a:t>40%P1+20%P2+40%(P3+P4)</a:t>
            </a:r>
          </a:p>
          <a:p>
            <a:pPr lvl="2" hangingPunct="1">
              <a:lnSpc>
                <a:spcPct val="150000"/>
              </a:lnSpc>
            </a:pPr>
            <a:endParaRPr lang="en-US" altLang="zh-CN" sz="2400" dirty="0"/>
          </a:p>
        </p:txBody>
      </p:sp>
      <p:pic>
        <p:nvPicPr>
          <p:cNvPr id="6" name="图片 5">
            <a:extLst>
              <a:ext uri="{FF2B5EF4-FFF2-40B4-BE49-F238E27FC236}">
                <a16:creationId xmlns:a16="http://schemas.microsoft.com/office/drawing/2014/main" id="{78581001-CAEC-27DD-677B-D9F504A7B940}"/>
              </a:ext>
            </a:extLst>
          </p:cNvPr>
          <p:cNvPicPr>
            <a:picLocks noChangeAspect="1"/>
          </p:cNvPicPr>
          <p:nvPr/>
        </p:nvPicPr>
        <p:blipFill>
          <a:blip r:embed="rId2"/>
          <a:stretch>
            <a:fillRect/>
          </a:stretch>
        </p:blipFill>
        <p:spPr>
          <a:xfrm>
            <a:off x="13324794" y="7088467"/>
            <a:ext cx="6028291" cy="6230112"/>
          </a:xfrm>
          <a:prstGeom prst="rect">
            <a:avLst/>
          </a:prstGeom>
        </p:spPr>
      </p:pic>
    </p:spTree>
    <p:extLst>
      <p:ext uri="{BB962C8B-B14F-4D97-AF65-F5344CB8AC3E}">
        <p14:creationId xmlns:p14="http://schemas.microsoft.com/office/powerpoint/2010/main" val="341754951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08 </a:t>
            </a:r>
            <a:r>
              <a:rPr lang="zh-CN" altLang="en-US" dirty="0">
                <a:ea typeface="思源黑体 CN" panose="020B0500000000000000" pitchFamily="34" charset="-122"/>
              </a:rPr>
              <a:t>基于混合确定性和仿真的</a:t>
            </a:r>
            <a:r>
              <a:rPr lang="en-US" altLang="zh-CN" dirty="0">
                <a:ea typeface="思源黑体 CN" panose="020B0500000000000000" pitchFamily="34" charset="-122"/>
              </a:rPr>
              <a:t>ATPG – ALT-TEST</a:t>
            </a:r>
            <a:r>
              <a:rPr lang="zh-CN" altLang="en-US" dirty="0">
                <a:ea typeface="思源黑体 CN" panose="020B0500000000000000" pitchFamily="34" charset="-122"/>
              </a:rPr>
              <a:t>混合</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ALT-TEST</a:t>
            </a:r>
            <a:r>
              <a:rPr lang="zh-CN" altLang="en-US" sz="3600" b="1" dirty="0">
                <a:solidFill>
                  <a:srgbClr val="7030A0"/>
                </a:solidFill>
                <a:ea typeface="思源黑体 CN" panose="020B0500000000000000" pitchFamily="34" charset="-122"/>
              </a:rPr>
              <a:t>混合：</a:t>
            </a:r>
          </a:p>
          <a:p>
            <a:pPr lvl="1" hangingPunct="1">
              <a:lnSpc>
                <a:spcPct val="150000"/>
              </a:lnSpc>
            </a:pPr>
            <a:r>
              <a:rPr lang="zh-CN" altLang="en-US" sz="3000" dirty="0"/>
              <a:t>初始种群设定：</a:t>
            </a:r>
            <a:endParaRPr lang="en-US" altLang="zh-CN" sz="3000" dirty="0"/>
          </a:p>
          <a:p>
            <a:pPr lvl="2" hangingPunct="1">
              <a:lnSpc>
                <a:spcPct val="150000"/>
              </a:lnSpc>
            </a:pPr>
            <a:r>
              <a:rPr lang="zh-CN" altLang="en-US" sz="2400" dirty="0"/>
              <a:t>前一次</a:t>
            </a:r>
            <a:r>
              <a:rPr lang="en-US" altLang="zh-CN" sz="2400" dirty="0"/>
              <a:t>GA</a:t>
            </a:r>
            <a:r>
              <a:rPr lang="zh-CN" altLang="en-US" sz="2400" dirty="0"/>
              <a:t> （或确定性算法）运行得出的最佳序列</a:t>
            </a:r>
            <a:endParaRPr lang="en-US" altLang="zh-CN" sz="2400" dirty="0"/>
          </a:p>
          <a:p>
            <a:pPr lvl="2" hangingPunct="1">
              <a:lnSpc>
                <a:spcPct val="150000"/>
              </a:lnSpc>
            </a:pPr>
            <a:r>
              <a:rPr lang="zh-CN" altLang="en-US" sz="2400" dirty="0"/>
              <a:t>适应度值不低于前一次最佳适应度一半的序列</a:t>
            </a:r>
            <a:endParaRPr lang="en-US" altLang="zh-CN" sz="2400" dirty="0"/>
          </a:p>
          <a:p>
            <a:pPr lvl="2" hangingPunct="1">
              <a:lnSpc>
                <a:spcPct val="150000"/>
              </a:lnSpc>
            </a:pPr>
            <a:r>
              <a:rPr lang="zh-CN" altLang="en-US" sz="2400" dirty="0"/>
              <a:t>实在需要的情况下，允许填充随机序列</a:t>
            </a:r>
            <a:endParaRPr lang="en-US" altLang="zh-CN" sz="2400" dirty="0"/>
          </a:p>
          <a:p>
            <a:pPr lvl="1" hangingPunct="1">
              <a:lnSpc>
                <a:spcPct val="150000"/>
              </a:lnSpc>
            </a:pPr>
            <a:r>
              <a:rPr lang="en-US" altLang="zh-CN" sz="3000" dirty="0"/>
              <a:t>ALT-TEST</a:t>
            </a:r>
            <a:r>
              <a:rPr lang="zh-CN" altLang="en-US" sz="3000" dirty="0"/>
              <a:t>的</a:t>
            </a:r>
            <a:r>
              <a:rPr lang="en-US" altLang="zh-CN" sz="3000" dirty="0"/>
              <a:t>GA</a:t>
            </a:r>
            <a:r>
              <a:rPr lang="zh-CN" altLang="en-US" sz="3000" dirty="0"/>
              <a:t>不针对单个故障，而是尝试检测任何个体的尽可能多的故障；即，选择故障列表中未检测到的若干故障作为目标故障时，群体中的所有个体都会针对这同一组故障进行</a:t>
            </a:r>
            <a:r>
              <a:rPr lang="en-US" altLang="zh-CN" sz="3000" dirty="0"/>
              <a:t>GA</a:t>
            </a:r>
            <a:r>
              <a:rPr lang="zh-CN" altLang="en-US" sz="3000" dirty="0"/>
              <a:t>运行。</a:t>
            </a:r>
            <a:endParaRPr lang="en-US" altLang="zh-CN" sz="3000" dirty="0"/>
          </a:p>
          <a:p>
            <a:pPr lvl="1" hangingPunct="1">
              <a:lnSpc>
                <a:spcPct val="150000"/>
              </a:lnSpc>
            </a:pPr>
            <a:r>
              <a:rPr lang="zh-CN" altLang="en-US" sz="3000" dirty="0"/>
              <a:t>如果最佳序列总共检测到的故障不如目标故障多，则可能还会激发一些其他故障，并将其传播到该序列末尾的一个或多个触发器；如果最佳序列总共检测到的故障比目标故障多，则按能传播到的触发器的数目从高到低进行选取。</a:t>
            </a:r>
            <a:endParaRPr lang="en-US" altLang="zh-CN" sz="3000" dirty="0"/>
          </a:p>
          <a:p>
            <a:pPr lvl="1" hangingPunct="1">
              <a:lnSpc>
                <a:spcPct val="150000"/>
              </a:lnSpc>
            </a:pPr>
            <a:r>
              <a:rPr lang="en-US" altLang="zh-CN" sz="3000" dirty="0"/>
              <a:t>GA</a:t>
            </a:r>
            <a:r>
              <a:rPr lang="zh-CN" altLang="en-US" sz="3000" dirty="0"/>
              <a:t>阶段结束后，进行确定性测试，生成的序列也被输入下一轮</a:t>
            </a:r>
            <a:r>
              <a:rPr lang="en-US" altLang="zh-CN" sz="3000" dirty="0"/>
              <a:t>GA</a:t>
            </a:r>
            <a:r>
              <a:rPr lang="zh-CN" altLang="en-US" sz="3000" dirty="0"/>
              <a:t>中作为种子，以期能够扩展搜索空间。</a:t>
            </a:r>
            <a:endParaRPr lang="en-US" altLang="zh-CN" sz="3000" dirty="0"/>
          </a:p>
        </p:txBody>
      </p:sp>
    </p:spTree>
    <p:extLst>
      <p:ext uri="{BB962C8B-B14F-4D97-AF65-F5344CB8AC3E}">
        <p14:creationId xmlns:p14="http://schemas.microsoft.com/office/powerpoint/2010/main" val="361489144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1840" y="8452599"/>
            <a:ext cx="12402581" cy="1689532"/>
          </a:xfrm>
        </p:spPr>
        <p:txBody>
          <a:bodyPr>
            <a:normAutofit fontScale="90000"/>
          </a:bodyPr>
          <a:lstStyle/>
          <a:p>
            <a:pPr hangingPunct="1">
              <a:lnSpc>
                <a:spcPct val="150000"/>
              </a:lnSpc>
            </a:pPr>
            <a:r>
              <a:rPr lang="zh-CN" altLang="en-US" dirty="0">
                <a:ea typeface="思源黑体 CN" panose="020B0500000000000000" pitchFamily="34" charset="-122"/>
              </a:rPr>
              <a:t>非单点故障的</a:t>
            </a:r>
            <a:r>
              <a:rPr lang="en-US" altLang="zh-CN" dirty="0">
                <a:ea typeface="思源黑体 CN" panose="020B0500000000000000" pitchFamily="34" charset="-122"/>
              </a:rPr>
              <a:t>ATPG</a:t>
            </a:r>
          </a:p>
        </p:txBody>
      </p:sp>
      <p:sp>
        <p:nvSpPr>
          <p:cNvPr id="4" name="文本占位符 3"/>
          <p:cNvSpPr>
            <a:spLocks noGrp="1"/>
          </p:cNvSpPr>
          <p:nvPr>
            <p:ph type="body" sz="quarter" idx="12"/>
          </p:nvPr>
        </p:nvSpPr>
        <p:spPr/>
        <p:txBody>
          <a:bodyPr/>
          <a:lstStyle/>
          <a:p>
            <a:r>
              <a:rPr lang="en-US" altLang="zh-CN" dirty="0"/>
              <a:t>09</a:t>
            </a:r>
            <a:endParaRPr lang="zh-CN" altLang="en-US" dirty="0"/>
          </a:p>
        </p:txBody>
      </p:sp>
    </p:spTree>
    <p:extLst>
      <p:ext uri="{BB962C8B-B14F-4D97-AF65-F5344CB8AC3E}">
        <p14:creationId xmlns:p14="http://schemas.microsoft.com/office/powerpoint/2010/main" val="317309149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延迟故障的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延迟故障的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需要存储两个向量，其中第一个用于初始化，第二个用于启动待测路径上的信号转换。</a:t>
            </a:r>
            <a:endParaRPr lang="en-US" altLang="zh-CN" sz="3000" dirty="0"/>
          </a:p>
          <a:p>
            <a:pPr lvl="1" hangingPunct="1">
              <a:lnSpc>
                <a:spcPct val="150000"/>
              </a:lnSpc>
            </a:pPr>
            <a:r>
              <a:rPr lang="en-US" altLang="zh-CN" sz="3000" dirty="0"/>
              <a:t>on</a:t>
            </a:r>
            <a:r>
              <a:rPr lang="zh-CN" altLang="en-US" sz="3000" dirty="0"/>
              <a:t>输入与</a:t>
            </a:r>
            <a:r>
              <a:rPr lang="en-US" altLang="zh-CN" sz="3000" dirty="0"/>
              <a:t>off</a:t>
            </a:r>
            <a:r>
              <a:rPr lang="zh-CN" altLang="en-US" sz="3000" dirty="0"/>
              <a:t>输入：对于一个路径</a:t>
            </a:r>
            <a:r>
              <a:rPr lang="en-US" altLang="zh-CN" sz="3000" dirty="0"/>
              <a:t>P</a:t>
            </a:r>
            <a:r>
              <a:rPr lang="zh-CN" altLang="en-US" sz="3000" dirty="0"/>
              <a:t>的所有输入，如果它在这个路径上就是</a:t>
            </a:r>
            <a:r>
              <a:rPr lang="en-US" altLang="zh-CN" sz="3000" dirty="0"/>
              <a:t>on</a:t>
            </a:r>
            <a:r>
              <a:rPr lang="zh-CN" altLang="en-US" sz="3000" dirty="0"/>
              <a:t>输入，否则是</a:t>
            </a:r>
            <a:r>
              <a:rPr lang="en-US" altLang="zh-CN" sz="3000" dirty="0"/>
              <a:t>off</a:t>
            </a:r>
            <a:r>
              <a:rPr lang="zh-CN" altLang="en-US" sz="3000" dirty="0"/>
              <a:t>输入</a:t>
            </a:r>
            <a:endParaRPr lang="en-US" altLang="zh-CN" sz="3000" dirty="0"/>
          </a:p>
          <a:p>
            <a:pPr lvl="1" hangingPunct="1">
              <a:lnSpc>
                <a:spcPct val="150000"/>
              </a:lnSpc>
            </a:pPr>
            <a:r>
              <a:rPr lang="zh-CN" altLang="en-US" sz="3000" dirty="0"/>
              <a:t>应用方式：</a:t>
            </a:r>
            <a:endParaRPr lang="en-US" altLang="zh-CN" sz="3000" dirty="0"/>
          </a:p>
          <a:p>
            <a:pPr lvl="2" hangingPunct="1">
              <a:lnSpc>
                <a:spcPct val="150000"/>
              </a:lnSpc>
            </a:pPr>
            <a:r>
              <a:rPr lang="zh-CN" altLang="en-US" sz="2400" dirty="0"/>
              <a:t>捕获时启动，又称宽边（</a:t>
            </a:r>
            <a:r>
              <a:rPr lang="en-US" altLang="zh-CN" sz="2400" dirty="0"/>
              <a:t>broadside</a:t>
            </a:r>
            <a:r>
              <a:rPr lang="zh-CN" altLang="en-US" sz="2400" dirty="0"/>
              <a:t>）或双捕获（</a:t>
            </a:r>
            <a:r>
              <a:rPr lang="en-US" altLang="zh-CN" sz="2400" dirty="0"/>
              <a:t>double-capture</a:t>
            </a:r>
            <a:r>
              <a:rPr lang="zh-CN" altLang="en-US" sz="2400" dirty="0"/>
              <a:t>）</a:t>
            </a:r>
            <a:endParaRPr lang="en-US" altLang="zh-CN" sz="2400" dirty="0"/>
          </a:p>
          <a:p>
            <a:pPr lvl="3" hangingPunct="1">
              <a:lnSpc>
                <a:spcPct val="150000"/>
              </a:lnSpc>
            </a:pPr>
            <a:r>
              <a:rPr lang="zh-CN" altLang="en-US" sz="2400" dirty="0"/>
              <a:t>第一个</a:t>
            </a:r>
            <a:r>
              <a:rPr lang="en-US" altLang="zh-CN" sz="2400" dirty="0"/>
              <a:t>n</a:t>
            </a:r>
            <a:r>
              <a:rPr lang="zh-CN" altLang="en-US" sz="2400" dirty="0"/>
              <a:t>位向量需要被缓慢扫描到电路中</a:t>
            </a:r>
            <a:endParaRPr lang="en-US" altLang="zh-CN" sz="2400" dirty="0"/>
          </a:p>
          <a:p>
            <a:pPr lvl="3" hangingPunct="1">
              <a:lnSpc>
                <a:spcPct val="150000"/>
              </a:lnSpc>
            </a:pPr>
            <a:r>
              <a:rPr lang="zh-CN" altLang="en-US" sz="2400" dirty="0"/>
              <a:t>后续应用创建转换的高速时钟来捕获响应</a:t>
            </a:r>
            <a:endParaRPr lang="en-US" altLang="zh-CN" sz="2400" dirty="0"/>
          </a:p>
          <a:p>
            <a:pPr lvl="2" hangingPunct="1">
              <a:lnSpc>
                <a:spcPct val="150000"/>
              </a:lnSpc>
            </a:pPr>
            <a:r>
              <a:rPr lang="zh-CN" altLang="en-US" sz="2400" dirty="0"/>
              <a:t>转移时启动，又称倾斜负载（</a:t>
            </a:r>
            <a:r>
              <a:rPr lang="en-US" altLang="zh-CN" sz="2400" dirty="0" err="1"/>
              <a:t>skewedload</a:t>
            </a:r>
            <a:r>
              <a:rPr lang="zh-CN" altLang="en-US" sz="2400" dirty="0"/>
              <a:t>）</a:t>
            </a:r>
            <a:endParaRPr lang="en-US" altLang="zh-CN" sz="2400" dirty="0"/>
          </a:p>
          <a:p>
            <a:pPr lvl="3" hangingPunct="1">
              <a:lnSpc>
                <a:spcPct val="150000"/>
              </a:lnSpc>
            </a:pPr>
            <a:r>
              <a:rPr lang="en-US" altLang="zh-CN" sz="2400" dirty="0"/>
              <a:t>n</a:t>
            </a:r>
            <a:r>
              <a:rPr lang="zh-CN" altLang="en-US" sz="2400" dirty="0"/>
              <a:t>位向量的前</a:t>
            </a:r>
            <a:r>
              <a:rPr lang="en-US" altLang="zh-CN" sz="2400" dirty="0"/>
              <a:t>n−1</a:t>
            </a:r>
            <a:r>
              <a:rPr lang="zh-CN" altLang="en-US" sz="2400" dirty="0"/>
              <a:t>位以低速移入，第</a:t>
            </a:r>
            <a:r>
              <a:rPr lang="en-US" altLang="zh-CN" sz="2400" dirty="0"/>
              <a:t>n</a:t>
            </a:r>
            <a:r>
              <a:rPr lang="zh-CN" altLang="en-US" sz="2400" dirty="0"/>
              <a:t>位用于启动转换</a:t>
            </a:r>
            <a:endParaRPr lang="en-US" altLang="zh-CN" sz="2400" dirty="0"/>
          </a:p>
          <a:p>
            <a:pPr lvl="3" hangingPunct="1">
              <a:lnSpc>
                <a:spcPct val="150000"/>
              </a:lnSpc>
            </a:pPr>
            <a:r>
              <a:rPr lang="zh-CN" altLang="en-US" sz="2400" dirty="0"/>
              <a:t>后续的向量是第一个向量的移位版本，因此也可以高速读入</a:t>
            </a:r>
            <a:endParaRPr lang="en-US" altLang="zh-CN" sz="2400" dirty="0"/>
          </a:p>
          <a:p>
            <a:pPr lvl="2" hangingPunct="1">
              <a:lnSpc>
                <a:spcPct val="150000"/>
              </a:lnSpc>
            </a:pPr>
            <a:r>
              <a:rPr lang="zh-CN" altLang="en-US" sz="2400" dirty="0"/>
              <a:t>增强扫描</a:t>
            </a:r>
            <a:endParaRPr lang="en-US" altLang="zh-CN" sz="2400" dirty="0"/>
          </a:p>
          <a:p>
            <a:pPr lvl="3" hangingPunct="1">
              <a:lnSpc>
                <a:spcPct val="150000"/>
              </a:lnSpc>
            </a:pPr>
            <a:r>
              <a:rPr lang="zh-CN" altLang="en-US" sz="2400" dirty="0"/>
              <a:t>两个向量都要存储在存储器中，第一个用于初始化，第二个扫描完成后立即开始捕获。</a:t>
            </a:r>
            <a:endParaRPr lang="en-US" altLang="zh-CN" sz="2400" dirty="0"/>
          </a:p>
          <a:p>
            <a:pPr lvl="3" hangingPunct="1">
              <a:lnSpc>
                <a:spcPct val="150000"/>
              </a:lnSpc>
            </a:pPr>
            <a:r>
              <a:rPr lang="zh-CN" altLang="en-US" sz="2400" dirty="0"/>
              <a:t>这个方法能实现最高的故障覆盖率，但也消耗了最高的芯片面积</a:t>
            </a:r>
            <a:endParaRPr lang="en-US" altLang="zh-CN" sz="2400" dirty="0"/>
          </a:p>
          <a:p>
            <a:pPr lvl="1" hangingPunct="1">
              <a:lnSpc>
                <a:spcPct val="150000"/>
              </a:lnSpc>
            </a:pPr>
            <a:r>
              <a:rPr lang="zh-CN" altLang="en-US" sz="3000" dirty="0"/>
              <a:t>路径延迟故障可以通过具有不同质量的不同测试向量对来检测，亦即某些测试向量具有一定适用条件。</a:t>
            </a:r>
            <a:endParaRPr lang="en-US" altLang="zh-CN" sz="3000" dirty="0"/>
          </a:p>
          <a:p>
            <a:pPr lvl="3" hangingPunct="1">
              <a:lnSpc>
                <a:spcPct val="150000"/>
              </a:lnSpc>
            </a:pPr>
            <a:endParaRPr lang="en-US" altLang="zh-CN" sz="2400" dirty="0"/>
          </a:p>
          <a:p>
            <a:pPr lvl="1" hangingPunct="1">
              <a:lnSpc>
                <a:spcPct val="150000"/>
              </a:lnSpc>
            </a:pPr>
            <a:endParaRPr lang="en-US" altLang="zh-CN" sz="3000" dirty="0"/>
          </a:p>
        </p:txBody>
      </p:sp>
    </p:spTree>
    <p:extLst>
      <p:ext uri="{BB962C8B-B14F-4D97-AF65-F5344CB8AC3E}">
        <p14:creationId xmlns:p14="http://schemas.microsoft.com/office/powerpoint/2010/main" val="384241812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延迟故障的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延迟故障的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路径延迟故障的分类：</a:t>
            </a:r>
            <a:endParaRPr lang="en-US" altLang="zh-CN" sz="3000" dirty="0"/>
          </a:p>
          <a:p>
            <a:pPr lvl="2" hangingPunct="1">
              <a:lnSpc>
                <a:spcPct val="150000"/>
              </a:lnSpc>
            </a:pPr>
            <a:r>
              <a:rPr lang="zh-CN" altLang="en-US" sz="2400" b="1" dirty="0">
                <a:solidFill>
                  <a:srgbClr val="68309F"/>
                </a:solidFill>
              </a:rPr>
              <a:t>静态敏感</a:t>
            </a:r>
            <a:r>
              <a:rPr lang="zh-CN" altLang="en-US" sz="2400" dirty="0"/>
              <a:t>（</a:t>
            </a:r>
            <a:r>
              <a:rPr lang="en-US" altLang="zh-CN" sz="2400" dirty="0"/>
              <a:t>statically </a:t>
            </a:r>
            <a:r>
              <a:rPr lang="en-US" altLang="zh-CN" sz="2400" dirty="0" err="1"/>
              <a:t>sensitizable</a:t>
            </a:r>
            <a:r>
              <a:rPr lang="zh-CN" altLang="en-US" sz="2400" dirty="0"/>
              <a:t>）： </a:t>
            </a:r>
            <a:r>
              <a:rPr lang="en-US" altLang="zh-CN" sz="2400" dirty="0"/>
              <a:t>P</a:t>
            </a:r>
            <a:r>
              <a:rPr lang="zh-CN" altLang="en-US" sz="2400" dirty="0"/>
              <a:t>的所有</a:t>
            </a:r>
            <a:r>
              <a:rPr lang="en-US" altLang="zh-CN" sz="2400" dirty="0"/>
              <a:t>off</a:t>
            </a:r>
            <a:r>
              <a:rPr lang="zh-CN" altLang="en-US" sz="2400" dirty="0"/>
              <a:t>输入都可对应于某个测试向量的非控制值</a:t>
            </a:r>
            <a:endParaRPr lang="en-US" altLang="zh-CN" sz="2400" dirty="0"/>
          </a:p>
          <a:p>
            <a:pPr lvl="2" hangingPunct="1">
              <a:lnSpc>
                <a:spcPct val="150000"/>
              </a:lnSpc>
            </a:pPr>
            <a:r>
              <a:rPr lang="zh-CN" altLang="en-US" sz="2400" b="1" dirty="0">
                <a:solidFill>
                  <a:srgbClr val="68309F"/>
                </a:solidFill>
              </a:rPr>
              <a:t>静态不敏感</a:t>
            </a:r>
            <a:r>
              <a:rPr lang="zh-CN" altLang="en-US" sz="2400" dirty="0"/>
              <a:t>（</a:t>
            </a:r>
            <a:r>
              <a:rPr lang="en-US" altLang="zh-CN" sz="2400" dirty="0"/>
              <a:t>statically </a:t>
            </a:r>
            <a:r>
              <a:rPr lang="en-US" altLang="zh-CN" sz="2400" dirty="0" err="1"/>
              <a:t>unsensitizable</a:t>
            </a:r>
            <a:r>
              <a:rPr lang="zh-CN" altLang="en-US" sz="2400" dirty="0"/>
              <a:t>）：</a:t>
            </a:r>
            <a:r>
              <a:rPr lang="en-US" altLang="zh-CN" sz="2400" dirty="0"/>
              <a:t>P</a:t>
            </a:r>
            <a:r>
              <a:rPr lang="zh-CN" altLang="en-US" sz="2400" dirty="0"/>
              <a:t>的所有</a:t>
            </a:r>
            <a:r>
              <a:rPr lang="en-US" altLang="zh-CN" sz="2400" dirty="0"/>
              <a:t>off</a:t>
            </a:r>
            <a:r>
              <a:rPr lang="zh-CN" altLang="en-US" sz="2400" dirty="0"/>
              <a:t>输入都不能被</a:t>
            </a:r>
            <a:r>
              <a:rPr lang="en-US" altLang="zh-CN" sz="2400" dirty="0"/>
              <a:t>justify</a:t>
            </a:r>
            <a:r>
              <a:rPr lang="zh-CN" altLang="en-US" sz="2400" dirty="0"/>
              <a:t>到对应的非控制值</a:t>
            </a:r>
            <a:endParaRPr lang="en-US" altLang="zh-CN" sz="2400" dirty="0"/>
          </a:p>
          <a:p>
            <a:pPr lvl="3" hangingPunct="1">
              <a:lnSpc>
                <a:spcPct val="150000"/>
              </a:lnSpc>
            </a:pPr>
            <a:r>
              <a:rPr lang="zh-CN" altLang="en-US" sz="2400" dirty="0"/>
              <a:t>例如，左下图中的</a:t>
            </a:r>
            <a:r>
              <a:rPr lang="en-US" altLang="zh-CN" sz="2400" dirty="0"/>
              <a:t>off</a:t>
            </a:r>
            <a:r>
              <a:rPr lang="zh-CN" altLang="en-US" sz="2400" dirty="0"/>
              <a:t>输入</a:t>
            </a:r>
            <a:r>
              <a:rPr lang="en-US" altLang="zh-CN" sz="2400" dirty="0"/>
              <a:t>d</a:t>
            </a:r>
            <a:r>
              <a:rPr lang="zh-CN" altLang="en-US" sz="2400" dirty="0"/>
              <a:t>，由于第二个向量不是非控制值，因此整个电路是静态不敏感的</a:t>
            </a:r>
            <a:endParaRPr lang="en-US" altLang="zh-CN" sz="2400" dirty="0"/>
          </a:p>
          <a:p>
            <a:pPr lvl="2" hangingPunct="1">
              <a:lnSpc>
                <a:spcPct val="150000"/>
              </a:lnSpc>
            </a:pPr>
            <a:r>
              <a:rPr lang="zh-CN" altLang="en-US" sz="2400" b="1" dirty="0">
                <a:solidFill>
                  <a:srgbClr val="68309F"/>
                </a:solidFill>
              </a:rPr>
              <a:t>单路敏感</a:t>
            </a:r>
            <a:r>
              <a:rPr lang="zh-CN" altLang="en-US" sz="2400" dirty="0"/>
              <a:t>（</a:t>
            </a:r>
            <a:r>
              <a:rPr lang="en-US" altLang="zh-CN" sz="2400" dirty="0"/>
              <a:t>single-path </a:t>
            </a:r>
            <a:r>
              <a:rPr lang="en-US" altLang="zh-CN" sz="2400" dirty="0" err="1"/>
              <a:t>sensitizable</a:t>
            </a:r>
            <a:r>
              <a:rPr lang="zh-CN" altLang="en-US" sz="2400" dirty="0"/>
              <a:t>）：</a:t>
            </a:r>
            <a:r>
              <a:rPr lang="en-US" altLang="zh-CN" sz="2400" dirty="0"/>
              <a:t>P</a:t>
            </a:r>
            <a:r>
              <a:rPr lang="zh-CN" altLang="en-US" sz="2400" dirty="0"/>
              <a:t>的所有</a:t>
            </a:r>
            <a:r>
              <a:rPr lang="en-US" altLang="zh-CN" sz="2400" dirty="0"/>
              <a:t>off</a:t>
            </a:r>
            <a:r>
              <a:rPr lang="zh-CN" altLang="en-US" sz="2400" dirty="0"/>
              <a:t>输入的值可以在两个向量中都设置为它们的非控制值</a:t>
            </a:r>
            <a:endParaRPr lang="en-US" altLang="zh-CN" sz="2400" dirty="0"/>
          </a:p>
          <a:p>
            <a:pPr lvl="3" hangingPunct="1">
              <a:lnSpc>
                <a:spcPct val="150000"/>
              </a:lnSpc>
            </a:pPr>
            <a:r>
              <a:rPr lang="zh-CN" altLang="en-US" sz="2400" dirty="0"/>
              <a:t>这个要求是过于严格的，不必所有</a:t>
            </a:r>
            <a:r>
              <a:rPr lang="en-US" altLang="zh-CN" sz="2400" dirty="0"/>
              <a:t>off</a:t>
            </a:r>
            <a:r>
              <a:rPr lang="zh-CN" altLang="en-US" sz="2400" dirty="0"/>
              <a:t>输入的值全部都能设置为非控制值，也可以进行检测</a:t>
            </a:r>
            <a:endParaRPr lang="en-US" altLang="zh-CN" sz="2400" dirty="0"/>
          </a:p>
          <a:p>
            <a:pPr lvl="3" hangingPunct="1">
              <a:lnSpc>
                <a:spcPct val="150000"/>
              </a:lnSpc>
            </a:pPr>
            <a:r>
              <a:rPr lang="zh-CN" altLang="en-US" sz="2400" dirty="0"/>
              <a:t>如右下图，信号</a:t>
            </a:r>
            <a:r>
              <a:rPr lang="en-US" altLang="zh-CN" sz="2400" dirty="0"/>
              <a:t>a</a:t>
            </a:r>
            <a:r>
              <a:rPr lang="zh-CN" altLang="en-US" sz="2400" dirty="0"/>
              <a:t>和</a:t>
            </a:r>
            <a:r>
              <a:rPr lang="en-US" altLang="zh-CN" sz="2400" dirty="0"/>
              <a:t>e</a:t>
            </a:r>
            <a:r>
              <a:rPr lang="zh-CN" altLang="en-US" sz="2400" dirty="0"/>
              <a:t>的值可以在第一个向量中放宽，因为</a:t>
            </a:r>
            <a:r>
              <a:rPr lang="en-US" altLang="zh-CN" sz="2400" dirty="0"/>
              <a:t>b</a:t>
            </a:r>
            <a:r>
              <a:rPr lang="zh-CN" altLang="en-US" sz="2400" dirty="0"/>
              <a:t>到</a:t>
            </a:r>
            <a:r>
              <a:rPr lang="en-US" altLang="zh-CN" sz="2400" dirty="0"/>
              <a:t>d</a:t>
            </a:r>
            <a:r>
              <a:rPr lang="zh-CN" altLang="en-US" sz="2400" dirty="0"/>
              <a:t>、</a:t>
            </a:r>
            <a:r>
              <a:rPr lang="en-US" altLang="zh-CN" sz="2400" dirty="0"/>
              <a:t>f</a:t>
            </a:r>
            <a:r>
              <a:rPr lang="zh-CN" altLang="en-US" sz="2400" dirty="0"/>
              <a:t>到</a:t>
            </a:r>
            <a:r>
              <a:rPr lang="en-US" altLang="zh-CN" sz="2400" dirty="0"/>
              <a:t>g</a:t>
            </a:r>
            <a:r>
              <a:rPr lang="zh-CN" altLang="en-US" sz="2400" dirty="0"/>
              <a:t>的下降转换过程独立于第一个向量中</a:t>
            </a:r>
            <a:r>
              <a:rPr lang="en-US" altLang="zh-CN" sz="2400" dirty="0"/>
              <a:t>a</a:t>
            </a:r>
            <a:r>
              <a:rPr lang="zh-CN" altLang="en-US" sz="2400" dirty="0"/>
              <a:t>和</a:t>
            </a:r>
            <a:r>
              <a:rPr lang="en-US" altLang="zh-CN" sz="2400" dirty="0"/>
              <a:t>e</a:t>
            </a:r>
            <a:r>
              <a:rPr lang="zh-CN" altLang="en-US" sz="2400" dirty="0"/>
              <a:t>的值</a:t>
            </a:r>
            <a:endParaRPr lang="en-US" altLang="zh-CN" sz="2400" dirty="0"/>
          </a:p>
          <a:p>
            <a:pPr lvl="2" hangingPunct="1">
              <a:lnSpc>
                <a:spcPct val="150000"/>
              </a:lnSpc>
            </a:pPr>
            <a:r>
              <a:rPr lang="zh-CN" altLang="en-US" sz="2400" dirty="0"/>
              <a:t>对于形如右下图的情况（这种路径称为稳定可测路径），我们有如下结论（稳定敏感条件）</a:t>
            </a:r>
            <a:endParaRPr lang="en-US" altLang="zh-CN" sz="2400" dirty="0"/>
          </a:p>
          <a:p>
            <a:pPr lvl="3" hangingPunct="1">
              <a:lnSpc>
                <a:spcPct val="150000"/>
              </a:lnSpc>
            </a:pPr>
            <a:r>
              <a:rPr lang="zh-CN" altLang="en-US" sz="2400" dirty="0"/>
              <a:t>当</a:t>
            </a:r>
            <a:r>
              <a:rPr lang="en-US" altLang="zh-CN" sz="2400" dirty="0"/>
              <a:t>P</a:t>
            </a:r>
            <a:r>
              <a:rPr lang="zh-CN" altLang="en-US" sz="2400" dirty="0"/>
              <a:t>的</a:t>
            </a:r>
            <a:r>
              <a:rPr lang="en-US" altLang="zh-CN" sz="2400" dirty="0"/>
              <a:t>on</a:t>
            </a:r>
            <a:r>
              <a:rPr lang="zh-CN" altLang="en-US" sz="2400" dirty="0"/>
              <a:t>输入是从控制到非控制的转换，且</a:t>
            </a:r>
            <a:r>
              <a:rPr lang="en-US" altLang="zh-CN" sz="2400" dirty="0"/>
              <a:t>off</a:t>
            </a:r>
            <a:r>
              <a:rPr lang="zh-CN" altLang="en-US" sz="2400" dirty="0"/>
              <a:t>输入的第二个向量的值是非控制值时，其第一个向量中的值可以是</a:t>
            </a:r>
            <a:r>
              <a:rPr lang="en-US" altLang="zh-CN" sz="2400" dirty="0"/>
              <a:t>X</a:t>
            </a:r>
            <a:r>
              <a:rPr lang="zh-CN" altLang="en-US" sz="2400" dirty="0"/>
              <a:t>（不关心）。</a:t>
            </a:r>
            <a:endParaRPr lang="en-US" altLang="zh-CN" sz="2400" dirty="0"/>
          </a:p>
          <a:p>
            <a:pPr lvl="3" hangingPunct="1">
              <a:lnSpc>
                <a:spcPct val="150000"/>
              </a:lnSpc>
            </a:pPr>
            <a:r>
              <a:rPr lang="zh-CN" altLang="en-US" sz="2400" dirty="0"/>
              <a:t>当</a:t>
            </a:r>
            <a:r>
              <a:rPr lang="en-US" altLang="zh-CN" sz="2400" dirty="0"/>
              <a:t>P</a:t>
            </a:r>
            <a:r>
              <a:rPr lang="zh-CN" altLang="en-US" sz="2400" dirty="0"/>
              <a:t>的</a:t>
            </a:r>
            <a:r>
              <a:rPr lang="en-US" altLang="zh-CN" sz="2400" dirty="0"/>
              <a:t>on</a:t>
            </a:r>
            <a:r>
              <a:rPr lang="zh-CN" altLang="en-US" sz="2400" dirty="0"/>
              <a:t>输入是从非控制到控制的转换时，</a:t>
            </a:r>
            <a:r>
              <a:rPr lang="en-US" altLang="zh-CN" sz="2400" dirty="0"/>
              <a:t>off</a:t>
            </a:r>
            <a:r>
              <a:rPr lang="zh-CN" altLang="en-US" sz="2400" dirty="0"/>
              <a:t>输入两个向量的值必须都是稳定的非控制值。</a:t>
            </a:r>
            <a:endParaRPr lang="en-US" altLang="zh-CN" sz="2400" dirty="0"/>
          </a:p>
          <a:p>
            <a:pPr lvl="2" hangingPunct="1">
              <a:lnSpc>
                <a:spcPct val="150000"/>
              </a:lnSpc>
            </a:pPr>
            <a:endParaRPr lang="en-US" altLang="zh-CN" sz="2400" dirty="0"/>
          </a:p>
          <a:p>
            <a:pPr lvl="2" hangingPunct="1">
              <a:lnSpc>
                <a:spcPct val="150000"/>
              </a:lnSpc>
            </a:pPr>
            <a:endParaRPr lang="en-US" altLang="zh-CN" sz="3000" dirty="0"/>
          </a:p>
        </p:txBody>
      </p:sp>
      <p:pic>
        <p:nvPicPr>
          <p:cNvPr id="5" name="图片 4">
            <a:extLst>
              <a:ext uri="{FF2B5EF4-FFF2-40B4-BE49-F238E27FC236}">
                <a16:creationId xmlns:a16="http://schemas.microsoft.com/office/drawing/2014/main" id="{88A62D94-23D0-C64B-753C-1776779EA2BF}"/>
              </a:ext>
            </a:extLst>
          </p:cNvPr>
          <p:cNvPicPr>
            <a:picLocks noChangeAspect="1"/>
          </p:cNvPicPr>
          <p:nvPr/>
        </p:nvPicPr>
        <p:blipFill>
          <a:blip r:embed="rId2"/>
          <a:stretch>
            <a:fillRect/>
          </a:stretch>
        </p:blipFill>
        <p:spPr>
          <a:xfrm>
            <a:off x="5517832" y="9920476"/>
            <a:ext cx="5057775" cy="2524125"/>
          </a:xfrm>
          <a:prstGeom prst="rect">
            <a:avLst/>
          </a:prstGeom>
        </p:spPr>
      </p:pic>
      <p:pic>
        <p:nvPicPr>
          <p:cNvPr id="7" name="图片 6">
            <a:extLst>
              <a:ext uri="{FF2B5EF4-FFF2-40B4-BE49-F238E27FC236}">
                <a16:creationId xmlns:a16="http://schemas.microsoft.com/office/drawing/2014/main" id="{10DF357C-F15C-3231-6003-4491A55B77C8}"/>
              </a:ext>
            </a:extLst>
          </p:cNvPr>
          <p:cNvPicPr>
            <a:picLocks noChangeAspect="1"/>
          </p:cNvPicPr>
          <p:nvPr/>
        </p:nvPicPr>
        <p:blipFill>
          <a:blip r:embed="rId3"/>
          <a:stretch>
            <a:fillRect/>
          </a:stretch>
        </p:blipFill>
        <p:spPr>
          <a:xfrm>
            <a:off x="11456806" y="9920476"/>
            <a:ext cx="5991225" cy="2333625"/>
          </a:xfrm>
          <a:prstGeom prst="rect">
            <a:avLst/>
          </a:prstGeom>
        </p:spPr>
      </p:pic>
    </p:spTree>
    <p:extLst>
      <p:ext uri="{BB962C8B-B14F-4D97-AF65-F5344CB8AC3E}">
        <p14:creationId xmlns:p14="http://schemas.microsoft.com/office/powerpoint/2010/main" val="213113362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延迟故障的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0475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延迟故障的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标准放宽（非稳定敏感条件）的示例：</a:t>
            </a:r>
            <a:endParaRPr lang="en-US" altLang="zh-CN" sz="3000" dirty="0"/>
          </a:p>
          <a:p>
            <a:pPr lvl="2" hangingPunct="1">
              <a:lnSpc>
                <a:spcPct val="150000"/>
              </a:lnSpc>
            </a:pPr>
            <a:r>
              <a:rPr lang="zh-CN" altLang="en-US" sz="2400" dirty="0"/>
              <a:t>假设信号</a:t>
            </a:r>
            <a:r>
              <a:rPr lang="en-US" altLang="zh-CN" sz="2400" dirty="0"/>
              <a:t>a</a:t>
            </a:r>
            <a:r>
              <a:rPr lang="zh-CN" altLang="en-US" sz="2400" dirty="0"/>
              <a:t>是某个路径上的</a:t>
            </a:r>
            <a:r>
              <a:rPr lang="en-US" altLang="zh-CN" sz="2400" dirty="0"/>
              <a:t>on</a:t>
            </a:r>
            <a:r>
              <a:rPr lang="zh-CN" altLang="en-US" sz="2400" dirty="0"/>
              <a:t>输入，</a:t>
            </a:r>
            <a:r>
              <a:rPr lang="en-US" altLang="zh-CN" sz="2400" dirty="0"/>
              <a:t>b</a:t>
            </a:r>
            <a:r>
              <a:rPr lang="zh-CN" altLang="en-US" sz="2400" dirty="0"/>
              <a:t>是</a:t>
            </a:r>
            <a:r>
              <a:rPr lang="en-US" altLang="zh-CN" sz="2400" dirty="0"/>
              <a:t>off</a:t>
            </a:r>
            <a:r>
              <a:rPr lang="zh-CN" altLang="en-US" sz="2400" dirty="0"/>
              <a:t>输入。电路为与门，控制值为</a:t>
            </a:r>
            <a:r>
              <a:rPr lang="en-US" altLang="zh-CN" sz="2400" dirty="0"/>
              <a:t>0</a:t>
            </a:r>
            <a:r>
              <a:rPr lang="zh-CN" altLang="en-US" sz="2400" dirty="0"/>
              <a:t>。</a:t>
            </a:r>
            <a:endParaRPr lang="en-US" altLang="zh-CN" sz="2400" dirty="0"/>
          </a:p>
          <a:p>
            <a:pPr lvl="2" hangingPunct="1">
              <a:lnSpc>
                <a:spcPct val="150000"/>
              </a:lnSpc>
            </a:pPr>
            <a:r>
              <a:rPr lang="zh-CN" altLang="en-US" sz="2400" dirty="0"/>
              <a:t>在之前的标准中，由于</a:t>
            </a:r>
            <a:r>
              <a:rPr lang="en-US" altLang="zh-CN" sz="2400" dirty="0"/>
              <a:t>on</a:t>
            </a:r>
            <a:r>
              <a:rPr lang="zh-CN" altLang="en-US" sz="2400" dirty="0"/>
              <a:t>输入从非控制值变为控制值，所以</a:t>
            </a:r>
            <a:r>
              <a:rPr lang="en-US" altLang="zh-CN" sz="2400" dirty="0"/>
              <a:t>off</a:t>
            </a:r>
            <a:r>
              <a:rPr lang="zh-CN" altLang="en-US" sz="2400" dirty="0"/>
              <a:t>输入必须处于稳定的非控制值。</a:t>
            </a:r>
            <a:endParaRPr lang="en-US" altLang="zh-CN" sz="2400" dirty="0"/>
          </a:p>
          <a:p>
            <a:pPr lvl="2" hangingPunct="1">
              <a:lnSpc>
                <a:spcPct val="150000"/>
              </a:lnSpc>
            </a:pPr>
            <a:r>
              <a:rPr lang="zh-CN" altLang="en-US" sz="2400" dirty="0"/>
              <a:t>如前所述，这样的限制能够确保经过</a:t>
            </a:r>
            <a:r>
              <a:rPr lang="en-US" altLang="zh-CN" sz="2400" dirty="0"/>
              <a:t>a</a:t>
            </a:r>
            <a:r>
              <a:rPr lang="zh-CN" altLang="en-US" sz="2400" dirty="0"/>
              <a:t>的路径可被测试。然而，如果不可能进行这样的测试（即如果</a:t>
            </a:r>
            <a:r>
              <a:rPr lang="en-US" altLang="zh-CN" sz="2400" dirty="0"/>
              <a:t>b</a:t>
            </a:r>
            <a:r>
              <a:rPr lang="zh-CN" altLang="en-US" sz="2400" dirty="0"/>
              <a:t>输入确认没有延迟故障），则可以稍微放宽稳定非控制值。</a:t>
            </a:r>
            <a:endParaRPr lang="en-US" altLang="zh-CN" sz="2400" dirty="0"/>
          </a:p>
          <a:p>
            <a:pPr lvl="1" hangingPunct="1">
              <a:lnSpc>
                <a:spcPct val="150000"/>
              </a:lnSpc>
            </a:pPr>
            <a:r>
              <a:rPr lang="zh-CN" altLang="en-US" sz="3000" dirty="0"/>
              <a:t>非稳定可测路径的每个</a:t>
            </a:r>
            <a:r>
              <a:rPr lang="en-US" altLang="zh-CN" sz="3000" dirty="0"/>
              <a:t>off</a:t>
            </a:r>
            <a:r>
              <a:rPr lang="zh-CN" altLang="en-US" sz="3000" dirty="0"/>
              <a:t>输入的值标准为：无论打开输入上的转换如何，关闭输入的第一个向量中的值可以是“</a:t>
            </a:r>
            <a:r>
              <a:rPr lang="en-US" altLang="zh-CN" sz="3000" dirty="0"/>
              <a:t>don” t care”</a:t>
            </a:r>
            <a:r>
              <a:rPr lang="zh-CN" altLang="en-US" sz="3000" dirty="0"/>
              <a:t>，第二个向量中的值是非控制值。</a:t>
            </a:r>
            <a:endParaRPr lang="en-US" altLang="zh-CN" sz="3000" dirty="0"/>
          </a:p>
          <a:p>
            <a:pPr lvl="2" hangingPunct="1">
              <a:lnSpc>
                <a:spcPct val="150000"/>
              </a:lnSpc>
            </a:pPr>
            <a:endParaRPr lang="en-US" altLang="zh-CN" sz="3000" dirty="0"/>
          </a:p>
        </p:txBody>
      </p:sp>
      <p:pic>
        <p:nvPicPr>
          <p:cNvPr id="6" name="图片 5">
            <a:extLst>
              <a:ext uri="{FF2B5EF4-FFF2-40B4-BE49-F238E27FC236}">
                <a16:creationId xmlns:a16="http://schemas.microsoft.com/office/drawing/2014/main" id="{0CDDE2E2-E1A1-A528-6CC4-B143378B543A}"/>
              </a:ext>
            </a:extLst>
          </p:cNvPr>
          <p:cNvPicPr>
            <a:picLocks noChangeAspect="1"/>
          </p:cNvPicPr>
          <p:nvPr/>
        </p:nvPicPr>
        <p:blipFill>
          <a:blip r:embed="rId2"/>
          <a:stretch>
            <a:fillRect/>
          </a:stretch>
        </p:blipFill>
        <p:spPr>
          <a:xfrm>
            <a:off x="16411913" y="4050153"/>
            <a:ext cx="3619500" cy="1876425"/>
          </a:xfrm>
          <a:prstGeom prst="rect">
            <a:avLst/>
          </a:prstGeom>
        </p:spPr>
      </p:pic>
    </p:spTree>
    <p:extLst>
      <p:ext uri="{BB962C8B-B14F-4D97-AF65-F5344CB8AC3E}">
        <p14:creationId xmlns:p14="http://schemas.microsoft.com/office/powerpoint/2010/main" val="141388958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延迟故障的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2883345" cy="10168979"/>
          </a:xfrm>
          <a:prstGeom prst="rect">
            <a:avLst/>
          </a:prstGeom>
        </p:spPr>
        <p:txBody>
          <a:bodyPr>
            <a:normAutofit fontScale="92500"/>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延迟故障的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与单点故障不同，对于给定的目标路径</a:t>
            </a:r>
            <a:r>
              <a:rPr lang="en-US" altLang="zh-CN" sz="3000" dirty="0"/>
              <a:t>P</a:t>
            </a:r>
            <a:r>
              <a:rPr lang="zh-CN" altLang="en-US" sz="3000" dirty="0"/>
              <a:t>，我们需要为</a:t>
            </a:r>
            <a:r>
              <a:rPr lang="en-US" altLang="zh-CN" sz="3000" dirty="0"/>
              <a:t>P</a:t>
            </a:r>
            <a:r>
              <a:rPr lang="zh-CN" altLang="en-US" sz="3000" dirty="0"/>
              <a:t>生成具有两个向量的测试向量对。</a:t>
            </a:r>
            <a:endParaRPr lang="en-US" altLang="zh-CN" sz="3000" dirty="0"/>
          </a:p>
          <a:p>
            <a:pPr lvl="2" hangingPunct="1">
              <a:lnSpc>
                <a:spcPct val="150000"/>
              </a:lnSpc>
            </a:pPr>
            <a:r>
              <a:rPr lang="zh-CN" altLang="en-US" sz="2400" dirty="0"/>
              <a:t>两个向量分别生成时，每个信号可以是</a:t>
            </a:r>
            <a:r>
              <a:rPr lang="en-US" altLang="zh-CN" sz="2400" dirty="0"/>
              <a:t>0</a:t>
            </a:r>
            <a:r>
              <a:rPr lang="zh-CN" altLang="en-US" sz="2400" dirty="0"/>
              <a:t>、</a:t>
            </a:r>
            <a:r>
              <a:rPr lang="en-US" altLang="zh-CN" sz="2400" dirty="0"/>
              <a:t>1 </a:t>
            </a:r>
            <a:r>
              <a:rPr lang="zh-CN" altLang="en-US" sz="2400" dirty="0"/>
              <a:t>或 </a:t>
            </a:r>
            <a:r>
              <a:rPr lang="en-US" altLang="zh-CN" sz="2400" dirty="0"/>
              <a:t>X</a:t>
            </a:r>
            <a:r>
              <a:rPr lang="zh-CN" altLang="en-US" sz="2400" dirty="0"/>
              <a:t>。生成的向量对必须确保在</a:t>
            </a:r>
            <a:r>
              <a:rPr lang="en-US" altLang="zh-CN" sz="2400" dirty="0"/>
              <a:t>P</a:t>
            </a:r>
            <a:r>
              <a:rPr lang="zh-CN" altLang="en-US" sz="2400" dirty="0"/>
              <a:t>的开头就启动转换，并且所有</a:t>
            </a:r>
            <a:r>
              <a:rPr lang="en-US" altLang="zh-CN" sz="2400" dirty="0"/>
              <a:t>off</a:t>
            </a:r>
            <a:r>
              <a:rPr lang="zh-CN" altLang="en-US" sz="2400" dirty="0"/>
              <a:t>输入都视情况遵守稳定敏感或非稳定敏感条件。</a:t>
            </a:r>
            <a:endParaRPr lang="en-US" altLang="zh-CN" sz="2400" dirty="0"/>
          </a:p>
          <a:p>
            <a:pPr lvl="2" hangingPunct="1">
              <a:lnSpc>
                <a:spcPct val="150000"/>
              </a:lnSpc>
            </a:pPr>
            <a:r>
              <a:rPr lang="zh-CN" altLang="en-US" sz="2400" dirty="0"/>
              <a:t>两个向量同时生成时，规定以下的信号逻辑值：</a:t>
            </a:r>
            <a:endParaRPr lang="en-US" altLang="zh-CN" sz="2400" dirty="0"/>
          </a:p>
          <a:p>
            <a:pPr lvl="3" hangingPunct="1">
              <a:lnSpc>
                <a:spcPct val="150000"/>
              </a:lnSpc>
            </a:pPr>
            <a:r>
              <a:rPr lang="en-US" altLang="zh-CN" sz="2400" dirty="0"/>
              <a:t>S0</a:t>
            </a:r>
            <a:r>
              <a:rPr lang="zh-CN" altLang="en-US" sz="2400" dirty="0"/>
              <a:t>：起始和结束值都是</a:t>
            </a:r>
            <a:r>
              <a:rPr lang="en-US" altLang="zh-CN" sz="2400" dirty="0"/>
              <a:t>0</a:t>
            </a:r>
          </a:p>
          <a:p>
            <a:pPr lvl="3" hangingPunct="1">
              <a:lnSpc>
                <a:spcPct val="150000"/>
              </a:lnSpc>
            </a:pPr>
            <a:r>
              <a:rPr lang="en-US" altLang="zh-CN" sz="2400" dirty="0"/>
              <a:t>S1</a:t>
            </a:r>
            <a:r>
              <a:rPr lang="zh-CN" altLang="en-US" sz="2400" dirty="0"/>
              <a:t>：起始和结束值都是</a:t>
            </a:r>
            <a:r>
              <a:rPr lang="en-US" altLang="zh-CN" sz="2400" dirty="0"/>
              <a:t>1</a:t>
            </a:r>
          </a:p>
          <a:p>
            <a:pPr lvl="3" hangingPunct="1">
              <a:lnSpc>
                <a:spcPct val="150000"/>
              </a:lnSpc>
            </a:pPr>
            <a:r>
              <a:rPr lang="en-US" altLang="zh-CN" sz="2400" dirty="0"/>
              <a:t>U0</a:t>
            </a:r>
            <a:r>
              <a:rPr lang="zh-CN" altLang="en-US" sz="2400" dirty="0"/>
              <a:t>：无所谓起始，但结束值是</a:t>
            </a:r>
            <a:r>
              <a:rPr lang="en-US" altLang="zh-CN" sz="2400" dirty="0"/>
              <a:t>0</a:t>
            </a:r>
          </a:p>
          <a:p>
            <a:pPr lvl="3" hangingPunct="1">
              <a:lnSpc>
                <a:spcPct val="150000"/>
              </a:lnSpc>
            </a:pPr>
            <a:r>
              <a:rPr lang="en-US" altLang="zh-CN" sz="2400" dirty="0"/>
              <a:t>U1</a:t>
            </a:r>
            <a:r>
              <a:rPr lang="zh-CN" altLang="en-US" sz="2400" dirty="0"/>
              <a:t>：无所谓起始，但结束值是</a:t>
            </a:r>
            <a:r>
              <a:rPr lang="en-US" altLang="zh-CN" sz="2400" dirty="0"/>
              <a:t>1</a:t>
            </a:r>
          </a:p>
          <a:p>
            <a:pPr lvl="3" hangingPunct="1">
              <a:lnSpc>
                <a:spcPct val="150000"/>
              </a:lnSpc>
            </a:pPr>
            <a:r>
              <a:rPr lang="en-US" altLang="zh-CN" sz="2400" dirty="0"/>
              <a:t>XX</a:t>
            </a:r>
            <a:r>
              <a:rPr lang="zh-CN" altLang="en-US" sz="2400" dirty="0"/>
              <a:t>：无所谓起始和结束（不关心）</a:t>
            </a:r>
            <a:endParaRPr lang="en-US" altLang="zh-CN" sz="2400" dirty="0"/>
          </a:p>
          <a:p>
            <a:pPr lvl="1" hangingPunct="1">
              <a:lnSpc>
                <a:spcPct val="150000"/>
              </a:lnSpc>
            </a:pPr>
            <a:r>
              <a:rPr lang="en-US" altLang="zh-CN" sz="3000" b="1" dirty="0">
                <a:solidFill>
                  <a:srgbClr val="68309F"/>
                </a:solidFill>
              </a:rPr>
              <a:t>RESIST</a:t>
            </a:r>
            <a:r>
              <a:rPr lang="zh-CN" altLang="en-US" sz="3000" b="1" dirty="0">
                <a:solidFill>
                  <a:srgbClr val="68309F"/>
                </a:solidFill>
              </a:rPr>
              <a:t>算法</a:t>
            </a:r>
            <a:r>
              <a:rPr lang="zh-CN" altLang="en-US" sz="3000" dirty="0"/>
              <a:t>：从每个原始输入开始，以深度优先的方式遍历电路。 一旦完成了从原始输入到原始输出的完整路径</a:t>
            </a:r>
            <a:r>
              <a:rPr lang="en-US" altLang="zh-CN" sz="3000" dirty="0"/>
              <a:t>P</a:t>
            </a:r>
            <a:r>
              <a:rPr lang="zh-CN" altLang="en-US" sz="3000" dirty="0"/>
              <a:t>的测试，就调用回溯并尝试与</a:t>
            </a:r>
            <a:r>
              <a:rPr lang="en-US" altLang="zh-CN" sz="3000" dirty="0"/>
              <a:t>P</a:t>
            </a:r>
            <a:r>
              <a:rPr lang="zh-CN" altLang="en-US" sz="3000" dirty="0"/>
              <a:t>不同的不同路径</a:t>
            </a:r>
            <a:r>
              <a:rPr lang="en-US" altLang="zh-CN" sz="3000" dirty="0"/>
              <a:t>P2</a:t>
            </a:r>
            <a:r>
              <a:rPr lang="zh-CN" altLang="en-US" sz="3000" dirty="0"/>
              <a:t>。</a:t>
            </a:r>
            <a:endParaRPr lang="en-US" altLang="zh-CN" sz="3000" dirty="0"/>
          </a:p>
          <a:p>
            <a:pPr lvl="2" hangingPunct="1">
              <a:lnSpc>
                <a:spcPct val="150000"/>
              </a:lnSpc>
            </a:pPr>
            <a:r>
              <a:rPr lang="zh-CN" altLang="en-US" sz="2400" dirty="0"/>
              <a:t>决策树可以在不同路径之间共享。</a:t>
            </a:r>
            <a:endParaRPr lang="en-US" altLang="zh-CN" sz="2400" dirty="0"/>
          </a:p>
          <a:p>
            <a:pPr lvl="2" hangingPunct="1">
              <a:lnSpc>
                <a:spcPct val="150000"/>
              </a:lnSpc>
            </a:pPr>
            <a:r>
              <a:rPr lang="zh-CN" altLang="en-US" sz="2400" dirty="0"/>
              <a:t>如果发现某个子路径不可测试，则共享相同初始路径的所有子路径都不可测试。</a:t>
            </a:r>
            <a:endParaRPr lang="en-US" altLang="zh-CN" sz="2400" dirty="0"/>
          </a:p>
          <a:p>
            <a:pPr lvl="2" hangingPunct="1">
              <a:lnSpc>
                <a:spcPct val="150000"/>
              </a:lnSpc>
            </a:pPr>
            <a:endParaRPr lang="en-US" altLang="zh-CN" sz="3000" dirty="0"/>
          </a:p>
        </p:txBody>
      </p:sp>
      <p:pic>
        <p:nvPicPr>
          <p:cNvPr id="5" name="图片 4">
            <a:extLst>
              <a:ext uri="{FF2B5EF4-FFF2-40B4-BE49-F238E27FC236}">
                <a16:creationId xmlns:a16="http://schemas.microsoft.com/office/drawing/2014/main" id="{69EC0347-7BB2-FDF8-E9CB-D4D8C876366E}"/>
              </a:ext>
            </a:extLst>
          </p:cNvPr>
          <p:cNvPicPr>
            <a:picLocks noChangeAspect="1"/>
          </p:cNvPicPr>
          <p:nvPr/>
        </p:nvPicPr>
        <p:blipFill>
          <a:blip r:embed="rId2"/>
          <a:stretch>
            <a:fillRect/>
          </a:stretch>
        </p:blipFill>
        <p:spPr>
          <a:xfrm>
            <a:off x="15104881" y="3771272"/>
            <a:ext cx="5733813" cy="8779901"/>
          </a:xfrm>
          <a:prstGeom prst="rect">
            <a:avLst/>
          </a:prstGeom>
        </p:spPr>
      </p:pic>
    </p:spTree>
    <p:extLst>
      <p:ext uri="{BB962C8B-B14F-4D97-AF65-F5344CB8AC3E}">
        <p14:creationId xmlns:p14="http://schemas.microsoft.com/office/powerpoint/2010/main" val="25034748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 </a:t>
            </a:r>
            <a:r>
              <a:rPr lang="zh-CN" altLang="en-US" dirty="0"/>
              <a:t>随机测试生成</a:t>
            </a:r>
          </a:p>
        </p:txBody>
      </p:sp>
      <p:sp>
        <p:nvSpPr>
          <p:cNvPr id="4" name="内容占位符 2">
            <a:extLst>
              <a:ext uri="{FF2B5EF4-FFF2-40B4-BE49-F238E27FC236}">
                <a16:creationId xmlns:a16="http://schemas.microsoft.com/office/drawing/2014/main" id="{E0E050F4-F389-D374-2BEF-B1F1DF367A92}"/>
              </a:ext>
            </a:extLst>
          </p:cNvPr>
          <p:cNvSpPr txBox="1">
            <a:spLocks/>
          </p:cNvSpPr>
          <p:nvPr/>
        </p:nvSpPr>
        <p:spPr>
          <a:xfrm>
            <a:off x="1387348" y="30936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b="1" dirty="0">
                <a:solidFill>
                  <a:srgbClr val="68309F"/>
                </a:solidFill>
              </a:rPr>
              <a:t>随机测试生成</a:t>
            </a:r>
            <a:endParaRPr lang="en-US" altLang="zh-CN" sz="3600" b="1" dirty="0">
              <a:solidFill>
                <a:srgbClr val="68309F"/>
              </a:solidFill>
            </a:endParaRPr>
          </a:p>
          <a:p>
            <a:pPr hangingPunct="1">
              <a:lnSpc>
                <a:spcPct val="150000"/>
              </a:lnSpc>
            </a:pPr>
            <a:r>
              <a:rPr lang="zh-CN" altLang="en-US" sz="3600" dirty="0"/>
              <a:t>最简单，在待测电路上随机生成测试并进行故障分级</a:t>
            </a:r>
            <a:endParaRPr lang="en-US" altLang="zh-CN" sz="3600" dirty="0"/>
          </a:p>
          <a:p>
            <a:pPr hangingPunct="1">
              <a:lnSpc>
                <a:spcPct val="150000"/>
              </a:lnSpc>
            </a:pPr>
            <a:r>
              <a:rPr lang="zh-CN" altLang="en-US" sz="3600" dirty="0"/>
              <a:t>复杂度低，但测试集可能会非常大，且覆盖率可能会不够高</a:t>
            </a:r>
            <a:endParaRPr lang="en-US" altLang="zh-CN" sz="3600" dirty="0"/>
          </a:p>
          <a:p>
            <a:pPr hangingPunct="1">
              <a:lnSpc>
                <a:spcPct val="150000"/>
              </a:lnSpc>
            </a:pPr>
            <a:r>
              <a:rPr lang="zh-CN" altLang="en-US" sz="3600" dirty="0"/>
              <a:t>并不是真正随机的，因为通常使用伪随机数生成器</a:t>
            </a:r>
            <a:endParaRPr lang="en-US" altLang="zh-CN" sz="3600" dirty="0"/>
          </a:p>
          <a:p>
            <a:pPr hangingPunct="1">
              <a:lnSpc>
                <a:spcPct val="150000"/>
              </a:lnSpc>
            </a:pPr>
            <a:r>
              <a:rPr lang="zh-CN" altLang="en-US" sz="3600" dirty="0"/>
              <a:t>随机测试集</a:t>
            </a:r>
            <a:r>
              <a:rPr lang="en-US" altLang="zh-CN" sz="3600" dirty="0"/>
              <a:t>T</a:t>
            </a:r>
            <a:r>
              <a:rPr lang="zh-CN" altLang="en-US" sz="3600" dirty="0"/>
              <a:t>的</a:t>
            </a:r>
            <a:r>
              <a:rPr lang="zh-CN" altLang="en-US" sz="3600" b="1" dirty="0">
                <a:solidFill>
                  <a:srgbClr val="68309F"/>
                </a:solidFill>
              </a:rPr>
              <a:t>置信度</a:t>
            </a:r>
            <a:r>
              <a:rPr lang="zh-CN" altLang="en-US" sz="3600" dirty="0"/>
              <a:t>：</a:t>
            </a:r>
            <a:r>
              <a:rPr lang="en-US" altLang="zh-CN" sz="3600" dirty="0"/>
              <a:t>T</a:t>
            </a:r>
            <a:r>
              <a:rPr lang="zh-CN" altLang="en-US" sz="3600" dirty="0"/>
              <a:t>可以检测到电路中所有固定故障的概率</a:t>
            </a:r>
            <a:endParaRPr lang="en-US" altLang="zh-CN" sz="3600" dirty="0"/>
          </a:p>
          <a:p>
            <a:pPr hangingPunct="1">
              <a:lnSpc>
                <a:spcPct val="150000"/>
              </a:lnSpc>
            </a:pPr>
            <a:r>
              <a:rPr lang="en-US" altLang="zh-CN" sz="3600" dirty="0">
                <a:solidFill>
                  <a:schemeClr val="tx1"/>
                </a:solidFill>
              </a:rPr>
              <a:t>N</a:t>
            </a:r>
            <a:r>
              <a:rPr lang="zh-CN" altLang="en-US" sz="3600" dirty="0">
                <a:solidFill>
                  <a:schemeClr val="tx1"/>
                </a:solidFill>
              </a:rPr>
              <a:t>个测试向量的</a:t>
            </a:r>
            <a:r>
              <a:rPr lang="zh-CN" altLang="en-US" sz="3600" b="1" dirty="0">
                <a:solidFill>
                  <a:srgbClr val="68309F"/>
                </a:solidFill>
              </a:rPr>
              <a:t>测试质量</a:t>
            </a:r>
            <a:r>
              <a:rPr lang="zh-CN" altLang="en-US" sz="3600" dirty="0"/>
              <a:t>：表示这</a:t>
            </a:r>
            <a:r>
              <a:rPr lang="en-US" altLang="zh-CN" sz="3600" dirty="0"/>
              <a:t>N</a:t>
            </a:r>
            <a:r>
              <a:rPr lang="zh-CN" altLang="en-US" sz="3600" dirty="0"/>
              <a:t>个随机向量检测到所有可检测的单点故障的概率。这个值很大程度上取决于被测电路。</a:t>
            </a:r>
            <a:endParaRPr lang="en-US" altLang="zh-CN" sz="3600" dirty="0"/>
          </a:p>
        </p:txBody>
      </p:sp>
    </p:spTree>
    <p:extLst>
      <p:ext uri="{BB962C8B-B14F-4D97-AF65-F5344CB8AC3E}">
        <p14:creationId xmlns:p14="http://schemas.microsoft.com/office/powerpoint/2010/main" val="76492752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跳变故障的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78146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跳变故障的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b="1" dirty="0">
                <a:solidFill>
                  <a:srgbClr val="68309F"/>
                </a:solidFill>
              </a:rPr>
              <a:t>引理</a:t>
            </a:r>
            <a:r>
              <a:rPr lang="zh-CN" altLang="en-US" sz="3000" dirty="0"/>
              <a:t>：</a:t>
            </a:r>
            <a:endParaRPr lang="en-US" altLang="zh-CN" sz="3000" dirty="0"/>
          </a:p>
          <a:p>
            <a:pPr lvl="2" hangingPunct="1">
              <a:lnSpc>
                <a:spcPct val="150000"/>
              </a:lnSpc>
            </a:pPr>
            <a:r>
              <a:rPr lang="zh-CN" altLang="en-US" sz="2400" dirty="0"/>
              <a:t>跳变故障既可以稳定产生，也可以不稳定产生。甚至，当它在原始输入产生时，既不算稳定又不算不稳定。</a:t>
            </a:r>
            <a:endParaRPr lang="en-US" altLang="zh-CN" sz="2400" dirty="0"/>
          </a:p>
          <a:p>
            <a:pPr lvl="2" hangingPunct="1">
              <a:lnSpc>
                <a:spcPct val="150000"/>
              </a:lnSpc>
            </a:pPr>
            <a:r>
              <a:rPr lang="zh-CN" altLang="en-US" sz="2400" dirty="0"/>
              <a:t>可检测的跳变故障必然可以通过稳定或不稳定的方法检测出来，但在它能传播到原始输出的时候，则并不一定需要通过两种方法。</a:t>
            </a:r>
            <a:endParaRPr lang="en-US" altLang="zh-CN" sz="2400" dirty="0"/>
          </a:p>
          <a:p>
            <a:pPr lvl="1" hangingPunct="1">
              <a:lnSpc>
                <a:spcPct val="150000"/>
              </a:lnSpc>
            </a:pPr>
            <a:r>
              <a:rPr lang="zh-CN" altLang="en-US" sz="3000" dirty="0"/>
              <a:t>上述两个引理得出的结论是：跳变故障的启动和传播都可以通过多个路径来完成，并且没有任何路径可以被鲁棒或非鲁棒地测试。因此这种故障需要使用增强的</a:t>
            </a:r>
            <a:r>
              <a:rPr lang="en-US" altLang="zh-CN" sz="3000" dirty="0"/>
              <a:t>ATPG</a:t>
            </a:r>
            <a:r>
              <a:rPr lang="zh-CN" altLang="en-US" sz="3000" dirty="0"/>
              <a:t>，难以使用普通的延迟故障</a:t>
            </a:r>
            <a:r>
              <a:rPr lang="en-US" altLang="zh-CN" sz="3000" dirty="0"/>
              <a:t>ATPG</a:t>
            </a:r>
            <a:r>
              <a:rPr lang="zh-CN" altLang="en-US" sz="3000" dirty="0"/>
              <a:t>进行检测。</a:t>
            </a:r>
            <a:endParaRPr lang="en-US" altLang="zh-CN" sz="3000" dirty="0"/>
          </a:p>
        </p:txBody>
      </p:sp>
      <p:pic>
        <p:nvPicPr>
          <p:cNvPr id="6" name="图片 5">
            <a:extLst>
              <a:ext uri="{FF2B5EF4-FFF2-40B4-BE49-F238E27FC236}">
                <a16:creationId xmlns:a16="http://schemas.microsoft.com/office/drawing/2014/main" id="{4063EB89-8194-A516-692A-C1E6FF7D123B}"/>
              </a:ext>
            </a:extLst>
          </p:cNvPr>
          <p:cNvPicPr>
            <a:picLocks noChangeAspect="1"/>
          </p:cNvPicPr>
          <p:nvPr/>
        </p:nvPicPr>
        <p:blipFill>
          <a:blip r:embed="rId2"/>
          <a:stretch>
            <a:fillRect/>
          </a:stretch>
        </p:blipFill>
        <p:spPr>
          <a:xfrm>
            <a:off x="6316578" y="8500560"/>
            <a:ext cx="5638800" cy="3019425"/>
          </a:xfrm>
          <a:prstGeom prst="rect">
            <a:avLst/>
          </a:prstGeom>
        </p:spPr>
      </p:pic>
      <p:pic>
        <p:nvPicPr>
          <p:cNvPr id="8" name="图片 7">
            <a:extLst>
              <a:ext uri="{FF2B5EF4-FFF2-40B4-BE49-F238E27FC236}">
                <a16:creationId xmlns:a16="http://schemas.microsoft.com/office/drawing/2014/main" id="{529540D9-18EA-A081-AA9C-D35261DB584B}"/>
              </a:ext>
            </a:extLst>
          </p:cNvPr>
          <p:cNvPicPr>
            <a:picLocks noChangeAspect="1"/>
          </p:cNvPicPr>
          <p:nvPr/>
        </p:nvPicPr>
        <p:blipFill>
          <a:blip r:embed="rId3"/>
          <a:stretch>
            <a:fillRect/>
          </a:stretch>
        </p:blipFill>
        <p:spPr>
          <a:xfrm>
            <a:off x="12703845" y="8648198"/>
            <a:ext cx="5657850" cy="2724150"/>
          </a:xfrm>
          <a:prstGeom prst="rect">
            <a:avLst/>
          </a:prstGeom>
        </p:spPr>
      </p:pic>
    </p:spTree>
    <p:extLst>
      <p:ext uri="{BB962C8B-B14F-4D97-AF65-F5344CB8AC3E}">
        <p14:creationId xmlns:p14="http://schemas.microsoft.com/office/powerpoint/2010/main" val="297046839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基于单点故障</a:t>
            </a:r>
            <a:r>
              <a:rPr lang="en-US" altLang="zh-CN" dirty="0">
                <a:ea typeface="思源黑体 CN" panose="020B0500000000000000" pitchFamily="34" charset="-122"/>
              </a:rPr>
              <a:t>ATPG</a:t>
            </a:r>
            <a:r>
              <a:rPr lang="zh-CN" altLang="en-US" dirty="0">
                <a:ea typeface="思源黑体 CN" panose="020B0500000000000000" pitchFamily="34" charset="-122"/>
              </a:rPr>
              <a:t>检测跳变故障</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781463"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基于单点故障</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检测跳变故障：</a:t>
            </a:r>
          </a:p>
          <a:p>
            <a:pPr lvl="1" hangingPunct="1">
              <a:lnSpc>
                <a:spcPct val="150000"/>
              </a:lnSpc>
            </a:pPr>
            <a:r>
              <a:rPr lang="zh-CN" altLang="en-US" sz="3000" dirty="0"/>
              <a:t>将跳变故障视为两个单点故障</a:t>
            </a:r>
            <a:endParaRPr lang="en-US" altLang="zh-CN" sz="3000" dirty="0"/>
          </a:p>
          <a:p>
            <a:pPr lvl="2" hangingPunct="1">
              <a:lnSpc>
                <a:spcPct val="150000"/>
              </a:lnSpc>
            </a:pPr>
            <a:r>
              <a:rPr lang="zh-CN" altLang="en-US" sz="2400" dirty="0"/>
              <a:t>例如，缓升故障可以被建模为在第</a:t>
            </a:r>
            <a:r>
              <a:rPr lang="en-US" altLang="zh-CN" sz="2400" dirty="0"/>
              <a:t>1</a:t>
            </a:r>
            <a:r>
              <a:rPr lang="zh-CN" altLang="en-US" sz="2400" dirty="0"/>
              <a:t>个时刻激发故障</a:t>
            </a:r>
            <a:r>
              <a:rPr lang="en-US" altLang="zh-CN" sz="2400" dirty="0"/>
              <a:t>a stuck-at 0</a:t>
            </a:r>
            <a:r>
              <a:rPr lang="zh-CN" altLang="en-US" sz="2400" dirty="0"/>
              <a:t>，并在第</a:t>
            </a:r>
            <a:r>
              <a:rPr lang="en-US" altLang="zh-CN" sz="2400" dirty="0"/>
              <a:t>2</a:t>
            </a:r>
            <a:r>
              <a:rPr lang="zh-CN" altLang="en-US" sz="2400" dirty="0"/>
              <a:t>个时刻检测故障</a:t>
            </a:r>
            <a:r>
              <a:rPr lang="en-US" altLang="zh-CN" sz="2400" dirty="0"/>
              <a:t>a stuck-at 1</a:t>
            </a:r>
            <a:r>
              <a:rPr lang="zh-CN" altLang="en-US" sz="2400" dirty="0"/>
              <a:t>。换句话说，激发需要设置</a:t>
            </a:r>
            <a:r>
              <a:rPr lang="en-US" altLang="zh-CN" sz="2400" dirty="0"/>
              <a:t>a stuck-at 0</a:t>
            </a:r>
            <a:r>
              <a:rPr lang="zh-CN" altLang="en-US" sz="2400" dirty="0"/>
              <a:t>，而测试需要设置</a:t>
            </a:r>
            <a:r>
              <a:rPr lang="en-US" altLang="zh-CN" sz="2400" dirty="0"/>
              <a:t>a stuck-at 1</a:t>
            </a:r>
            <a:r>
              <a:rPr lang="zh-CN" altLang="en-US" sz="2400" dirty="0"/>
              <a:t>并将其效果传播到可观察点。</a:t>
            </a:r>
            <a:endParaRPr lang="en-US" altLang="zh-CN" sz="2400" dirty="0"/>
          </a:p>
          <a:p>
            <a:pPr lvl="2" hangingPunct="1">
              <a:lnSpc>
                <a:spcPct val="150000"/>
              </a:lnSpc>
            </a:pPr>
            <a:r>
              <a:rPr lang="zh-CN" altLang="en-US" sz="2400" dirty="0"/>
              <a:t>对于捕获时启动或转换时启动，必须同时处理两个时间范围。</a:t>
            </a:r>
            <a:endParaRPr lang="en-US" altLang="zh-CN" sz="2400" dirty="0"/>
          </a:p>
          <a:p>
            <a:pPr lvl="2" hangingPunct="1">
              <a:lnSpc>
                <a:spcPct val="150000"/>
              </a:lnSpc>
            </a:pPr>
            <a:r>
              <a:rPr lang="zh-CN" altLang="en-US" sz="2400" dirty="0"/>
              <a:t>对于增强扫描测试，由于两个向量都必须存储，因此所存储的信息存在相当大的冗余。</a:t>
            </a:r>
            <a:endParaRPr lang="en-US" altLang="zh-CN" sz="2400" dirty="0"/>
          </a:p>
          <a:p>
            <a:pPr lvl="3" hangingPunct="1">
              <a:lnSpc>
                <a:spcPct val="150000"/>
              </a:lnSpc>
            </a:pPr>
            <a:r>
              <a:rPr lang="zh-CN" altLang="en-US" sz="2400" dirty="0"/>
              <a:t>例如下面的测试序列示例，如果</a:t>
            </a:r>
            <a:r>
              <a:rPr lang="en-US" altLang="zh-CN" sz="2400" dirty="0"/>
              <a:t>V2</a:t>
            </a:r>
            <a:r>
              <a:rPr lang="zh-CN" altLang="en-US" sz="2400" dirty="0"/>
              <a:t>和</a:t>
            </a:r>
            <a:r>
              <a:rPr lang="en-US" altLang="zh-CN" sz="2400" dirty="0"/>
              <a:t>V3</a:t>
            </a:r>
            <a:r>
              <a:rPr lang="zh-CN" altLang="en-US" sz="2400" dirty="0"/>
              <a:t>用一个标记位标记运行两次，就不用重复存储了</a:t>
            </a:r>
            <a:endParaRPr lang="en-US" altLang="zh-CN" sz="2400" dirty="0"/>
          </a:p>
          <a:p>
            <a:pPr lvl="2" hangingPunct="1">
              <a:lnSpc>
                <a:spcPct val="150000"/>
              </a:lnSpc>
            </a:pPr>
            <a:r>
              <a:rPr lang="zh-CN" altLang="en-US" sz="2400" b="1" dirty="0">
                <a:solidFill>
                  <a:srgbClr val="68309F"/>
                </a:solidFill>
              </a:rPr>
              <a:t>跳变测试链</a:t>
            </a:r>
            <a:r>
              <a:rPr lang="zh-CN" altLang="en-US" sz="2400" dirty="0"/>
              <a:t>（</a:t>
            </a:r>
            <a:r>
              <a:rPr lang="en-US" altLang="zh-CN" sz="2400" dirty="0"/>
              <a:t>transition test chains</a:t>
            </a:r>
            <a:r>
              <a:rPr lang="zh-CN" altLang="en-US" sz="2400" dirty="0"/>
              <a:t>）：除了开头和结尾的向量，所有其他向量都执行两次的测试序列。</a:t>
            </a:r>
            <a:endParaRPr lang="en-US" altLang="zh-CN" sz="2400" dirty="0"/>
          </a:p>
          <a:p>
            <a:pPr lvl="2" hangingPunct="1">
              <a:lnSpc>
                <a:spcPct val="150000"/>
              </a:lnSpc>
            </a:pPr>
            <a:endParaRPr lang="en-US" altLang="zh-CN" sz="2400" dirty="0"/>
          </a:p>
        </p:txBody>
      </p:sp>
      <p:pic>
        <p:nvPicPr>
          <p:cNvPr id="5" name="图片 4">
            <a:extLst>
              <a:ext uri="{FF2B5EF4-FFF2-40B4-BE49-F238E27FC236}">
                <a16:creationId xmlns:a16="http://schemas.microsoft.com/office/drawing/2014/main" id="{361165CD-60EA-6821-2DB0-4DD21E3D0849}"/>
              </a:ext>
            </a:extLst>
          </p:cNvPr>
          <p:cNvPicPr>
            <a:picLocks noChangeAspect="1"/>
          </p:cNvPicPr>
          <p:nvPr/>
        </p:nvPicPr>
        <p:blipFill>
          <a:blip r:embed="rId2"/>
          <a:stretch>
            <a:fillRect/>
          </a:stretch>
        </p:blipFill>
        <p:spPr>
          <a:xfrm>
            <a:off x="8953854" y="10987589"/>
            <a:ext cx="6343650" cy="981075"/>
          </a:xfrm>
          <a:prstGeom prst="rect">
            <a:avLst/>
          </a:prstGeom>
        </p:spPr>
      </p:pic>
    </p:spTree>
    <p:extLst>
      <p:ext uri="{BB962C8B-B14F-4D97-AF65-F5344CB8AC3E}">
        <p14:creationId xmlns:p14="http://schemas.microsoft.com/office/powerpoint/2010/main" val="247909459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基于单点故障</a:t>
            </a:r>
            <a:r>
              <a:rPr lang="en-US" altLang="zh-CN" dirty="0">
                <a:ea typeface="思源黑体 CN" panose="020B0500000000000000" pitchFamily="34" charset="-122"/>
              </a:rPr>
              <a:t>ATPG</a:t>
            </a:r>
            <a:r>
              <a:rPr lang="zh-CN" altLang="en-US" dirty="0">
                <a:ea typeface="思源黑体 CN" panose="020B0500000000000000" pitchFamily="34" charset="-122"/>
              </a:rPr>
              <a:t>检测跳变故障</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1380452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基于单点故障</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检测跳变故障：</a:t>
            </a:r>
          </a:p>
          <a:p>
            <a:pPr lvl="1" hangingPunct="1">
              <a:lnSpc>
                <a:spcPct val="150000"/>
              </a:lnSpc>
            </a:pPr>
            <a:r>
              <a:rPr lang="zh-CN" altLang="en-US" sz="3000" dirty="0"/>
              <a:t>基于加权跳变图的跳变测试链</a:t>
            </a:r>
            <a:endParaRPr lang="en-US" altLang="zh-CN" sz="3000" dirty="0"/>
          </a:p>
          <a:p>
            <a:pPr lvl="2" hangingPunct="1">
              <a:lnSpc>
                <a:spcPct val="150000"/>
              </a:lnSpc>
            </a:pPr>
            <a:r>
              <a:rPr lang="zh-CN" altLang="en-US" sz="2400" dirty="0"/>
              <a:t>结点：测试集中的向量</a:t>
            </a:r>
            <a:endParaRPr lang="en-US" altLang="zh-CN" sz="2400" dirty="0"/>
          </a:p>
          <a:p>
            <a:pPr lvl="2" hangingPunct="1">
              <a:lnSpc>
                <a:spcPct val="150000"/>
              </a:lnSpc>
            </a:pPr>
            <a:r>
              <a:rPr lang="zh-CN" altLang="en-US" sz="2400" dirty="0"/>
              <a:t>有向边：表示存在这样的跳边测试向量对</a:t>
            </a:r>
            <a:endParaRPr lang="en-US" altLang="zh-CN" sz="2400" dirty="0"/>
          </a:p>
          <a:p>
            <a:pPr lvl="2" hangingPunct="1">
              <a:lnSpc>
                <a:spcPct val="150000"/>
              </a:lnSpc>
            </a:pPr>
            <a:r>
              <a:rPr lang="zh-CN" altLang="en-US" sz="2400" dirty="0"/>
              <a:t>权重：这个向量对能够测试的故障数目</a:t>
            </a:r>
            <a:endParaRPr lang="en-US" altLang="zh-CN" sz="2400" dirty="0"/>
          </a:p>
          <a:p>
            <a:pPr lvl="1" hangingPunct="1">
              <a:lnSpc>
                <a:spcPct val="150000"/>
              </a:lnSpc>
            </a:pPr>
            <a:r>
              <a:rPr lang="zh-CN" altLang="en-US" sz="3000" b="1" dirty="0">
                <a:solidFill>
                  <a:srgbClr val="68309F"/>
                </a:solidFill>
              </a:rPr>
              <a:t>定理</a:t>
            </a:r>
            <a:r>
              <a:rPr lang="zh-CN" altLang="en-US" sz="3000" dirty="0"/>
              <a:t>：对于</a:t>
            </a:r>
            <a:r>
              <a:rPr lang="en-US" altLang="zh-CN" sz="3000" dirty="0"/>
              <a:t>Vi/</a:t>
            </a:r>
            <a:r>
              <a:rPr lang="en-US" altLang="zh-CN" sz="3000" dirty="0" err="1"/>
              <a:t>Vj</a:t>
            </a:r>
            <a:r>
              <a:rPr lang="zh-CN" altLang="en-US" sz="3000" dirty="0"/>
              <a:t>和</a:t>
            </a:r>
            <a:r>
              <a:rPr lang="en-US" altLang="zh-CN" sz="3000" dirty="0" err="1"/>
              <a:t>Vj</a:t>
            </a:r>
            <a:r>
              <a:rPr lang="en-US" altLang="zh-CN" sz="3000" dirty="0"/>
              <a:t>/</a:t>
            </a:r>
            <a:r>
              <a:rPr lang="en-US" altLang="zh-CN" sz="3000" dirty="0" err="1"/>
              <a:t>Vk</a:t>
            </a:r>
            <a:r>
              <a:rPr lang="zh-CN" altLang="en-US" sz="3000" dirty="0"/>
              <a:t>这两个向量对，不可能有故障被它们同时检测</a:t>
            </a:r>
            <a:endParaRPr lang="en-US" altLang="zh-CN" sz="3000" dirty="0"/>
          </a:p>
          <a:p>
            <a:pPr lvl="1" hangingPunct="1">
              <a:lnSpc>
                <a:spcPct val="150000"/>
              </a:lnSpc>
            </a:pPr>
            <a:r>
              <a:rPr lang="zh-CN" altLang="en-US" sz="3000" dirty="0"/>
              <a:t>一个简单的图遍历算法（如右下）：从边权最大的边开始插入，在其所有后继边中找到边权最大的作为下一个插入的边，以此类推。</a:t>
            </a:r>
            <a:endParaRPr lang="en-US" altLang="zh-CN" sz="3000" dirty="0"/>
          </a:p>
          <a:p>
            <a:pPr lvl="1" hangingPunct="1">
              <a:lnSpc>
                <a:spcPct val="150000"/>
              </a:lnSpc>
            </a:pPr>
            <a:r>
              <a:rPr lang="zh-CN" altLang="en-US" sz="3000" b="1" dirty="0">
                <a:solidFill>
                  <a:srgbClr val="68309F"/>
                </a:solidFill>
              </a:rPr>
              <a:t>欧拉路径</a:t>
            </a:r>
            <a:r>
              <a:rPr lang="zh-CN" altLang="en-US" sz="3000" dirty="0"/>
              <a:t>（</a:t>
            </a:r>
            <a:r>
              <a:rPr lang="en-US" altLang="zh-CN" sz="3000" dirty="0"/>
              <a:t>Eulerian Trail</a:t>
            </a:r>
            <a:r>
              <a:rPr lang="zh-CN" altLang="en-US" sz="3000" dirty="0"/>
              <a:t>）：每条边都恰好能遍历一次的路径</a:t>
            </a:r>
            <a:endParaRPr lang="en-US" altLang="zh-CN" sz="3000" dirty="0"/>
          </a:p>
          <a:p>
            <a:pPr lvl="2" hangingPunct="1">
              <a:lnSpc>
                <a:spcPct val="150000"/>
              </a:lnSpc>
            </a:pPr>
            <a:r>
              <a:rPr lang="zh-CN" altLang="en-US" sz="2400" dirty="0"/>
              <a:t>加权跳变图中，如果能找到欧拉路径，那这条路径一定是最佳的测试序列</a:t>
            </a:r>
            <a:endParaRPr lang="en-US" altLang="zh-CN" sz="2400" dirty="0"/>
          </a:p>
          <a:p>
            <a:pPr lvl="2" hangingPunct="1">
              <a:lnSpc>
                <a:spcPct val="150000"/>
              </a:lnSpc>
            </a:pPr>
            <a:r>
              <a:rPr lang="zh-CN" altLang="en-US" sz="2400" dirty="0"/>
              <a:t>但是，由于遍历一条边之后，可能其他边的权重会降低，因此需要实时更新图，删除边权为</a:t>
            </a:r>
            <a:r>
              <a:rPr lang="en-US" altLang="zh-CN" sz="2400" dirty="0"/>
              <a:t>0</a:t>
            </a:r>
            <a:r>
              <a:rPr lang="zh-CN" altLang="en-US" sz="2400" dirty="0"/>
              <a:t>的边。这会导致很高的开销，因此一般采用的方法是定期更新图（而非每遍历一条边都更新图）。</a:t>
            </a:r>
            <a:endParaRPr lang="en-US" altLang="zh-CN" sz="2400" dirty="0"/>
          </a:p>
        </p:txBody>
      </p:sp>
      <p:pic>
        <p:nvPicPr>
          <p:cNvPr id="8" name="图片 7">
            <a:extLst>
              <a:ext uri="{FF2B5EF4-FFF2-40B4-BE49-F238E27FC236}">
                <a16:creationId xmlns:a16="http://schemas.microsoft.com/office/drawing/2014/main" id="{52359595-8BB0-A446-5713-024ADB3A1087}"/>
              </a:ext>
            </a:extLst>
          </p:cNvPr>
          <p:cNvPicPr>
            <a:picLocks noChangeAspect="1"/>
          </p:cNvPicPr>
          <p:nvPr/>
        </p:nvPicPr>
        <p:blipFill>
          <a:blip r:embed="rId2"/>
          <a:stretch>
            <a:fillRect/>
          </a:stretch>
        </p:blipFill>
        <p:spPr>
          <a:xfrm>
            <a:off x="15322967" y="3351045"/>
            <a:ext cx="6467475" cy="5762625"/>
          </a:xfrm>
          <a:prstGeom prst="rect">
            <a:avLst/>
          </a:prstGeom>
        </p:spPr>
      </p:pic>
      <p:pic>
        <p:nvPicPr>
          <p:cNvPr id="10" name="图片 9">
            <a:extLst>
              <a:ext uri="{FF2B5EF4-FFF2-40B4-BE49-F238E27FC236}">
                <a16:creationId xmlns:a16="http://schemas.microsoft.com/office/drawing/2014/main" id="{4811FC94-A3AB-AE3D-6231-3FA64A7063B4}"/>
              </a:ext>
            </a:extLst>
          </p:cNvPr>
          <p:cNvPicPr>
            <a:picLocks noChangeAspect="1"/>
          </p:cNvPicPr>
          <p:nvPr/>
        </p:nvPicPr>
        <p:blipFill>
          <a:blip r:embed="rId3"/>
          <a:stretch>
            <a:fillRect/>
          </a:stretch>
        </p:blipFill>
        <p:spPr>
          <a:xfrm>
            <a:off x="15070554" y="9222829"/>
            <a:ext cx="6972300" cy="4095750"/>
          </a:xfrm>
          <a:prstGeom prst="rect">
            <a:avLst/>
          </a:prstGeom>
        </p:spPr>
      </p:pic>
    </p:spTree>
    <p:extLst>
      <p:ext uri="{BB962C8B-B14F-4D97-AF65-F5344CB8AC3E}">
        <p14:creationId xmlns:p14="http://schemas.microsoft.com/office/powerpoint/2010/main" val="345311428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基于单点故障</a:t>
            </a:r>
            <a:r>
              <a:rPr lang="en-US" altLang="zh-CN" dirty="0">
                <a:ea typeface="思源黑体 CN" panose="020B0500000000000000" pitchFamily="34" charset="-122"/>
              </a:rPr>
              <a:t>ATPG</a:t>
            </a:r>
            <a:r>
              <a:rPr lang="zh-CN" altLang="en-US" dirty="0">
                <a:ea typeface="思源黑体 CN" panose="020B0500000000000000" pitchFamily="34" charset="-122"/>
              </a:rPr>
              <a:t>检测跳变故障</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1735094"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基于单点故障</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检测跳变故障：</a:t>
            </a:r>
          </a:p>
          <a:p>
            <a:pPr lvl="1" hangingPunct="1">
              <a:lnSpc>
                <a:spcPct val="150000"/>
              </a:lnSpc>
            </a:pPr>
            <a:r>
              <a:rPr lang="zh-CN" altLang="en-US" sz="3000" dirty="0"/>
              <a:t>加权跳变图的构建算法：</a:t>
            </a:r>
            <a:endParaRPr lang="en-US" altLang="zh-CN" sz="3000" dirty="0"/>
          </a:p>
          <a:p>
            <a:pPr lvl="2" hangingPunct="1">
              <a:lnSpc>
                <a:spcPct val="150000"/>
              </a:lnSpc>
            </a:pPr>
            <a:r>
              <a:rPr lang="zh-CN" altLang="en-US" sz="2400" dirty="0"/>
              <a:t>输入：单点故障测试向量集</a:t>
            </a:r>
            <a:r>
              <a:rPr lang="en-US" altLang="zh-CN" sz="2400" dirty="0"/>
              <a:t>T={T1, … , TN}</a:t>
            </a:r>
          </a:p>
          <a:p>
            <a:pPr lvl="2" hangingPunct="1">
              <a:lnSpc>
                <a:spcPct val="150000"/>
              </a:lnSpc>
            </a:pPr>
            <a:r>
              <a:rPr lang="zh-CN" altLang="en-US" sz="2400" dirty="0"/>
              <a:t>进行跳变故障模拟（使用</a:t>
            </a:r>
            <a:r>
              <a:rPr lang="en-US" altLang="zh-CN" sz="2400" dirty="0"/>
              <a:t>T1/T2, ... , TN-1/TN</a:t>
            </a:r>
            <a:r>
              <a:rPr lang="zh-CN" altLang="en-US" sz="2400" dirty="0"/>
              <a:t>这样的向量对）</a:t>
            </a:r>
            <a:endParaRPr lang="en-US" altLang="zh-CN" sz="2400" dirty="0"/>
          </a:p>
          <a:p>
            <a:pPr lvl="2" hangingPunct="1">
              <a:lnSpc>
                <a:spcPct val="150000"/>
              </a:lnSpc>
            </a:pPr>
            <a:r>
              <a:rPr lang="zh-CN" altLang="en-US" sz="2400" dirty="0"/>
              <a:t>记录无法检测的跳变故障</a:t>
            </a:r>
            <a:r>
              <a:rPr lang="en-US" altLang="zh-CN" sz="2400" dirty="0"/>
              <a:t>UT</a:t>
            </a:r>
          </a:p>
          <a:p>
            <a:pPr lvl="2" hangingPunct="1">
              <a:lnSpc>
                <a:spcPct val="150000"/>
              </a:lnSpc>
            </a:pPr>
            <a:r>
              <a:rPr lang="zh-CN" altLang="en-US" sz="2400" dirty="0"/>
              <a:t>对于</a:t>
            </a:r>
            <a:r>
              <a:rPr lang="en-US" altLang="zh-CN" sz="2400" dirty="0"/>
              <a:t>UT</a:t>
            </a:r>
            <a:r>
              <a:rPr lang="zh-CN" altLang="en-US" sz="2400" dirty="0"/>
              <a:t>中的缓升或缓降故障，将其转换为单点故障，得到集合</a:t>
            </a:r>
            <a:r>
              <a:rPr lang="en-US" altLang="zh-CN" sz="2400" dirty="0"/>
              <a:t>US</a:t>
            </a:r>
          </a:p>
          <a:p>
            <a:pPr lvl="2" hangingPunct="1">
              <a:lnSpc>
                <a:spcPct val="150000"/>
              </a:lnSpc>
            </a:pPr>
            <a:r>
              <a:rPr lang="zh-CN" altLang="en-US" sz="2400" dirty="0"/>
              <a:t>对</a:t>
            </a:r>
            <a:r>
              <a:rPr lang="en-US" altLang="zh-CN" sz="2400" dirty="0"/>
              <a:t>US</a:t>
            </a:r>
            <a:r>
              <a:rPr lang="zh-CN" altLang="en-US" sz="2400" dirty="0"/>
              <a:t>中的单点故障进行故障模拟，其中不能进行故障压缩</a:t>
            </a:r>
            <a:endParaRPr lang="en-US" altLang="zh-CN" sz="2400" dirty="0"/>
          </a:p>
          <a:p>
            <a:pPr lvl="3" hangingPunct="1">
              <a:lnSpc>
                <a:spcPct val="150000"/>
              </a:lnSpc>
            </a:pPr>
            <a:r>
              <a:rPr lang="zh-CN" altLang="en-US" sz="2400" dirty="0"/>
              <a:t>对其中每个故障</a:t>
            </a:r>
            <a:r>
              <a:rPr lang="en-US" altLang="zh-CN" sz="2400" dirty="0"/>
              <a:t>f</a:t>
            </a:r>
            <a:r>
              <a:rPr lang="zh-CN" altLang="en-US" sz="2400" dirty="0"/>
              <a:t>，记录</a:t>
            </a:r>
            <a:r>
              <a:rPr lang="en-US" altLang="zh-CN" sz="2400" dirty="0"/>
              <a:t>T</a:t>
            </a:r>
            <a:r>
              <a:rPr lang="zh-CN" altLang="en-US" sz="2400" dirty="0"/>
              <a:t>中能激发和检测它的向量</a:t>
            </a:r>
            <a:endParaRPr lang="en-US" altLang="zh-CN" sz="2400" dirty="0"/>
          </a:p>
          <a:p>
            <a:pPr lvl="3" hangingPunct="1">
              <a:lnSpc>
                <a:spcPct val="150000"/>
              </a:lnSpc>
            </a:pPr>
            <a:r>
              <a:rPr lang="zh-CN" altLang="en-US" sz="2400" dirty="0"/>
              <a:t>对</a:t>
            </a:r>
            <a:r>
              <a:rPr lang="en-US" altLang="zh-CN" sz="2400" dirty="0"/>
              <a:t>T</a:t>
            </a:r>
            <a:r>
              <a:rPr lang="zh-CN" altLang="en-US" sz="2400" dirty="0"/>
              <a:t>中每个向量</a:t>
            </a:r>
            <a:r>
              <a:rPr lang="en-US" altLang="zh-CN" sz="2400" dirty="0"/>
              <a:t>v</a:t>
            </a:r>
            <a:r>
              <a:rPr lang="zh-CN" altLang="en-US" sz="2400" dirty="0"/>
              <a:t>，记录它能激发和检测的故障</a:t>
            </a:r>
            <a:endParaRPr lang="en-US" altLang="zh-CN" sz="2400" dirty="0"/>
          </a:p>
          <a:p>
            <a:pPr lvl="2" hangingPunct="1">
              <a:lnSpc>
                <a:spcPct val="150000"/>
              </a:lnSpc>
            </a:pPr>
            <a:r>
              <a:rPr lang="zh-CN" altLang="en-US" sz="2400" dirty="0"/>
              <a:t>对所有的向量对</a:t>
            </a:r>
            <a:r>
              <a:rPr lang="en-US" altLang="zh-CN" sz="2400" dirty="0"/>
              <a:t>Ti/</a:t>
            </a:r>
            <a:r>
              <a:rPr lang="en-US" altLang="zh-CN" sz="2400" dirty="0" err="1"/>
              <a:t>Tj</a:t>
            </a:r>
            <a:r>
              <a:rPr lang="zh-CN" altLang="en-US" sz="2400" dirty="0"/>
              <a:t>，插入有向边并赋权</a:t>
            </a:r>
            <a:endParaRPr lang="en-US" altLang="zh-CN" sz="2400" dirty="0"/>
          </a:p>
          <a:p>
            <a:pPr lvl="3" hangingPunct="1">
              <a:lnSpc>
                <a:spcPct val="150000"/>
              </a:lnSpc>
            </a:pPr>
            <a:r>
              <a:rPr lang="zh-CN" altLang="en-US" sz="2400" dirty="0"/>
              <a:t>如果</a:t>
            </a:r>
            <a:r>
              <a:rPr lang="en-US" altLang="zh-CN" sz="2400" dirty="0"/>
              <a:t>Ti</a:t>
            </a:r>
            <a:r>
              <a:rPr lang="zh-CN" altLang="en-US" sz="2400" dirty="0"/>
              <a:t>能查出</a:t>
            </a:r>
            <a:r>
              <a:rPr lang="en-US" altLang="zh-CN" sz="2400" dirty="0"/>
              <a:t>X/0</a:t>
            </a:r>
            <a:r>
              <a:rPr lang="zh-CN" altLang="en-US" sz="2400" dirty="0"/>
              <a:t>故障，</a:t>
            </a:r>
            <a:r>
              <a:rPr lang="en-US" altLang="zh-CN" sz="2400" dirty="0" err="1"/>
              <a:t>Tj</a:t>
            </a:r>
            <a:r>
              <a:rPr lang="zh-CN" altLang="en-US" sz="2400" dirty="0"/>
              <a:t>能查出</a:t>
            </a:r>
            <a:r>
              <a:rPr lang="en-US" altLang="zh-CN" sz="2400" dirty="0"/>
              <a:t>X/1</a:t>
            </a:r>
            <a:r>
              <a:rPr lang="zh-CN" altLang="en-US" sz="2400" dirty="0"/>
              <a:t>故障，则</a:t>
            </a:r>
            <a:r>
              <a:rPr lang="en-US" altLang="zh-CN" sz="2400" dirty="0"/>
              <a:t>Ti/</a:t>
            </a:r>
            <a:r>
              <a:rPr lang="en-US" altLang="zh-CN" sz="2400" dirty="0" err="1"/>
              <a:t>Tj</a:t>
            </a:r>
            <a:r>
              <a:rPr lang="zh-CN" altLang="en-US" sz="2400" dirty="0"/>
              <a:t>向量对就能查出</a:t>
            </a:r>
            <a:r>
              <a:rPr lang="en-US" altLang="zh-CN" sz="2400" dirty="0"/>
              <a:t>X</a:t>
            </a:r>
            <a:r>
              <a:rPr lang="zh-CN" altLang="en-US" sz="2400" dirty="0"/>
              <a:t>点的跳变故障</a:t>
            </a:r>
            <a:endParaRPr lang="en-US" altLang="zh-CN" sz="2400" dirty="0"/>
          </a:p>
        </p:txBody>
      </p:sp>
      <p:pic>
        <p:nvPicPr>
          <p:cNvPr id="5" name="图片 4">
            <a:extLst>
              <a:ext uri="{FF2B5EF4-FFF2-40B4-BE49-F238E27FC236}">
                <a16:creationId xmlns:a16="http://schemas.microsoft.com/office/drawing/2014/main" id="{84F5AC62-DAA9-6E9A-ADAA-D1DEAA2FF82C}"/>
              </a:ext>
            </a:extLst>
          </p:cNvPr>
          <p:cNvPicPr>
            <a:picLocks noChangeAspect="1"/>
          </p:cNvPicPr>
          <p:nvPr/>
        </p:nvPicPr>
        <p:blipFill>
          <a:blip r:embed="rId2"/>
          <a:stretch>
            <a:fillRect/>
          </a:stretch>
        </p:blipFill>
        <p:spPr>
          <a:xfrm>
            <a:off x="13163800" y="3896727"/>
            <a:ext cx="9077325" cy="7029450"/>
          </a:xfrm>
          <a:prstGeom prst="rect">
            <a:avLst/>
          </a:prstGeom>
        </p:spPr>
      </p:pic>
    </p:spTree>
    <p:extLst>
      <p:ext uri="{BB962C8B-B14F-4D97-AF65-F5344CB8AC3E}">
        <p14:creationId xmlns:p14="http://schemas.microsoft.com/office/powerpoint/2010/main" val="222444968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09 </a:t>
            </a:r>
            <a:r>
              <a:rPr lang="zh-CN" altLang="en-US" dirty="0">
                <a:ea typeface="思源黑体 CN" panose="020B0500000000000000" pitchFamily="34" charset="-122"/>
              </a:rPr>
              <a:t>非单点故障的</a:t>
            </a:r>
            <a:r>
              <a:rPr lang="en-US" altLang="zh-CN" dirty="0">
                <a:ea typeface="思源黑体 CN" panose="020B0500000000000000" pitchFamily="34" charset="-122"/>
              </a:rPr>
              <a:t>ATPG – </a:t>
            </a:r>
            <a:r>
              <a:rPr lang="zh-CN" altLang="en-US" dirty="0">
                <a:ea typeface="思源黑体 CN" panose="020B0500000000000000" pitchFamily="34" charset="-122"/>
              </a:rPr>
              <a:t>桥接故障的</a:t>
            </a:r>
            <a:r>
              <a:rPr lang="en-US" altLang="zh-CN" dirty="0">
                <a:ea typeface="思源黑体 CN" panose="020B0500000000000000" pitchFamily="34" charset="-122"/>
              </a:rPr>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1350373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桥接故障的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实际上只有在芯片上局部接近的信号更有可能被桥接，因此桥接故障的总数可以减少为与电路中的信号数量成线性关系。</a:t>
            </a:r>
            <a:endParaRPr lang="en-US" altLang="zh-CN" sz="3000" dirty="0"/>
          </a:p>
          <a:p>
            <a:pPr lvl="1" hangingPunct="1">
              <a:lnSpc>
                <a:spcPct val="150000"/>
              </a:lnSpc>
            </a:pPr>
            <a:r>
              <a:rPr lang="zh-CN" altLang="en-US" sz="3000" dirty="0"/>
              <a:t>常见的桥接故障模型（如右）</a:t>
            </a:r>
            <a:endParaRPr lang="en-US" altLang="zh-CN" sz="3000" dirty="0"/>
          </a:p>
          <a:p>
            <a:pPr lvl="1" hangingPunct="1">
              <a:lnSpc>
                <a:spcPct val="150000"/>
              </a:lnSpc>
            </a:pPr>
            <a:r>
              <a:rPr lang="zh-CN" altLang="en-US" sz="3000" dirty="0"/>
              <a:t>反馈桥接：电桥输出结果反而会导致输入改变的情况（如右下）</a:t>
            </a:r>
            <a:endParaRPr lang="en-US" altLang="zh-CN" sz="3000" dirty="0"/>
          </a:p>
          <a:p>
            <a:pPr lvl="2" hangingPunct="1">
              <a:lnSpc>
                <a:spcPct val="150000"/>
              </a:lnSpc>
            </a:pPr>
            <a:r>
              <a:rPr lang="zh-CN" altLang="en-US" sz="2400" dirty="0"/>
              <a:t>如果</a:t>
            </a:r>
            <a:r>
              <a:rPr lang="en-US" altLang="zh-CN" sz="2400" dirty="0" err="1"/>
              <a:t>abc</a:t>
            </a:r>
            <a:r>
              <a:rPr lang="en-US" altLang="zh-CN" sz="2400" dirty="0"/>
              <a:t>=110</a:t>
            </a:r>
            <a:r>
              <a:rPr lang="zh-CN" altLang="en-US" sz="2400" dirty="0"/>
              <a:t>，则在无故障电路中</a:t>
            </a:r>
            <a:r>
              <a:rPr lang="en-US" altLang="zh-CN" sz="2400" dirty="0"/>
              <a:t>z=0</a:t>
            </a:r>
          </a:p>
          <a:p>
            <a:pPr lvl="2" hangingPunct="1">
              <a:lnSpc>
                <a:spcPct val="150000"/>
              </a:lnSpc>
            </a:pPr>
            <a:r>
              <a:rPr lang="zh-CN" altLang="en-US" sz="2400" dirty="0"/>
              <a:t>如果</a:t>
            </a:r>
            <a:r>
              <a:rPr lang="en-US" altLang="zh-CN" sz="2400" dirty="0"/>
              <a:t>a</a:t>
            </a:r>
            <a:r>
              <a:rPr lang="zh-CN" altLang="en-US" sz="2400" dirty="0"/>
              <a:t>和</a:t>
            </a:r>
            <a:r>
              <a:rPr lang="en-US" altLang="zh-CN" sz="2400" dirty="0"/>
              <a:t>z</a:t>
            </a:r>
            <a:r>
              <a:rPr lang="zh-CN" altLang="en-US" sz="2400" dirty="0"/>
              <a:t>出现</a:t>
            </a:r>
            <a:r>
              <a:rPr lang="en-US" altLang="zh-CN" sz="2400" dirty="0"/>
              <a:t>AND</a:t>
            </a:r>
            <a:r>
              <a:rPr lang="zh-CN" altLang="en-US" sz="2400" dirty="0"/>
              <a:t>电桥，则</a:t>
            </a:r>
            <a:r>
              <a:rPr lang="en-US" altLang="zh-CN" sz="2400" dirty="0"/>
              <a:t>a=0</a:t>
            </a:r>
            <a:r>
              <a:rPr lang="zh-CN" altLang="en-US" sz="2400" dirty="0"/>
              <a:t>会使</a:t>
            </a:r>
            <a:r>
              <a:rPr lang="en-US" altLang="zh-CN" sz="2400" dirty="0"/>
              <a:t>z=1</a:t>
            </a:r>
            <a:r>
              <a:rPr lang="zh-CN" altLang="en-US" sz="2400" dirty="0"/>
              <a:t>，又会使</a:t>
            </a:r>
            <a:r>
              <a:rPr lang="en-US" altLang="zh-CN" sz="2400" dirty="0"/>
              <a:t>a=1</a:t>
            </a:r>
            <a:r>
              <a:rPr lang="zh-CN" altLang="en-US" sz="2400" dirty="0"/>
              <a:t>，进而</a:t>
            </a:r>
            <a:r>
              <a:rPr lang="en-US" altLang="zh-CN" sz="2400" dirty="0"/>
              <a:t>z=0</a:t>
            </a:r>
            <a:r>
              <a:rPr lang="zh-CN" altLang="en-US" sz="2400" dirty="0"/>
              <a:t>，无限循环。</a:t>
            </a:r>
            <a:endParaRPr lang="en-US" altLang="zh-CN" sz="2400" dirty="0"/>
          </a:p>
          <a:p>
            <a:pPr lvl="1" hangingPunct="1">
              <a:lnSpc>
                <a:spcPct val="150000"/>
              </a:lnSpc>
            </a:pPr>
            <a:r>
              <a:rPr lang="zh-CN" altLang="en-US" sz="3000" dirty="0"/>
              <a:t>桥接故障的</a:t>
            </a:r>
            <a:r>
              <a:rPr lang="en-US" altLang="zh-CN" sz="3000" dirty="0"/>
              <a:t>ATPG</a:t>
            </a:r>
            <a:r>
              <a:rPr lang="zh-CN" altLang="en-US" sz="3000" dirty="0"/>
              <a:t>类似于时间上受限的单点</a:t>
            </a:r>
            <a:r>
              <a:rPr lang="en-US" altLang="zh-CN" sz="3000" dirty="0"/>
              <a:t>ATPG</a:t>
            </a:r>
          </a:p>
          <a:p>
            <a:pPr lvl="2" hangingPunct="1">
              <a:lnSpc>
                <a:spcPct val="150000"/>
              </a:lnSpc>
            </a:pPr>
            <a:r>
              <a:rPr lang="zh-CN" altLang="en-US" sz="2400" dirty="0"/>
              <a:t>例如，当测试</a:t>
            </a:r>
            <a:r>
              <a:rPr lang="en-US" altLang="zh-CN" sz="2400" dirty="0"/>
              <a:t>x</a:t>
            </a:r>
            <a:r>
              <a:rPr lang="zh-CN" altLang="en-US" sz="2400" dirty="0"/>
              <a:t>和</a:t>
            </a:r>
            <a:r>
              <a:rPr lang="en-US" altLang="zh-CN" sz="2400" dirty="0"/>
              <a:t>y</a:t>
            </a:r>
            <a:r>
              <a:rPr lang="zh-CN" altLang="en-US" sz="2400" dirty="0"/>
              <a:t>的</a:t>
            </a:r>
            <a:r>
              <a:rPr lang="en-US" altLang="zh-CN" sz="2400" dirty="0"/>
              <a:t>AND</a:t>
            </a:r>
            <a:r>
              <a:rPr lang="zh-CN" altLang="en-US" sz="2400" dirty="0"/>
              <a:t>电桥时，必须在</a:t>
            </a:r>
            <a:r>
              <a:rPr lang="en-US" altLang="zh-CN" sz="2400" dirty="0"/>
              <a:t>y=0</a:t>
            </a:r>
            <a:r>
              <a:rPr lang="zh-CN" altLang="en-US" sz="2400" dirty="0"/>
              <a:t>时检测到</a:t>
            </a:r>
            <a:r>
              <a:rPr lang="en-US" altLang="zh-CN" sz="2400" dirty="0"/>
              <a:t>x/0</a:t>
            </a:r>
            <a:r>
              <a:rPr lang="zh-CN" altLang="en-US" sz="2400" dirty="0"/>
              <a:t>或在</a:t>
            </a:r>
            <a:r>
              <a:rPr lang="en-US" altLang="zh-CN" sz="2400" dirty="0"/>
              <a:t>x=0</a:t>
            </a:r>
            <a:r>
              <a:rPr lang="zh-CN" altLang="en-US" sz="2400" dirty="0"/>
              <a:t>时检测到</a:t>
            </a:r>
            <a:r>
              <a:rPr lang="en-US" altLang="zh-CN" sz="2400" dirty="0"/>
              <a:t>y/0</a:t>
            </a:r>
            <a:r>
              <a:rPr lang="zh-CN" altLang="en-US" sz="2400" dirty="0"/>
              <a:t>。</a:t>
            </a:r>
            <a:endParaRPr lang="en-US" altLang="zh-CN" sz="2400" dirty="0"/>
          </a:p>
          <a:p>
            <a:pPr lvl="2" hangingPunct="1">
              <a:lnSpc>
                <a:spcPct val="150000"/>
              </a:lnSpc>
            </a:pPr>
            <a:r>
              <a:rPr lang="zh-CN" altLang="en-US" sz="2400" dirty="0"/>
              <a:t>可以修改传统的单点</a:t>
            </a:r>
            <a:r>
              <a:rPr lang="en-US" altLang="zh-CN" sz="2400" dirty="0"/>
              <a:t>ATPG</a:t>
            </a:r>
            <a:r>
              <a:rPr lang="zh-CN" altLang="en-US" sz="2400" dirty="0"/>
              <a:t>以处理上述限制，也可以针对其他桥接类型修改 </a:t>
            </a:r>
            <a:r>
              <a:rPr lang="en-US" altLang="zh-CN" sz="2400" dirty="0"/>
              <a:t>ATPG</a:t>
            </a:r>
            <a:r>
              <a:rPr lang="zh-CN" altLang="en-US" sz="2400" dirty="0"/>
              <a:t>。</a:t>
            </a:r>
            <a:endParaRPr lang="en-US" altLang="zh-CN" sz="2400" dirty="0"/>
          </a:p>
          <a:p>
            <a:pPr lvl="1" hangingPunct="1">
              <a:lnSpc>
                <a:spcPct val="150000"/>
              </a:lnSpc>
            </a:pPr>
            <a:endParaRPr lang="en-US" altLang="zh-CN" sz="3000" dirty="0"/>
          </a:p>
          <a:p>
            <a:pPr lvl="1" hangingPunct="1">
              <a:lnSpc>
                <a:spcPct val="150000"/>
              </a:lnSpc>
            </a:pPr>
            <a:endParaRPr lang="en-US" altLang="zh-CN" sz="2400" dirty="0"/>
          </a:p>
        </p:txBody>
      </p:sp>
      <p:pic>
        <p:nvPicPr>
          <p:cNvPr id="6" name="图片 5">
            <a:extLst>
              <a:ext uri="{FF2B5EF4-FFF2-40B4-BE49-F238E27FC236}">
                <a16:creationId xmlns:a16="http://schemas.microsoft.com/office/drawing/2014/main" id="{CE1AD997-6518-68A1-CCDC-1BF2970E9B6C}"/>
              </a:ext>
            </a:extLst>
          </p:cNvPr>
          <p:cNvPicPr>
            <a:picLocks noChangeAspect="1"/>
          </p:cNvPicPr>
          <p:nvPr/>
        </p:nvPicPr>
        <p:blipFill>
          <a:blip r:embed="rId2"/>
          <a:stretch>
            <a:fillRect/>
          </a:stretch>
        </p:blipFill>
        <p:spPr>
          <a:xfrm>
            <a:off x="15281859" y="3337260"/>
            <a:ext cx="7343775" cy="7258050"/>
          </a:xfrm>
          <a:prstGeom prst="rect">
            <a:avLst/>
          </a:prstGeom>
        </p:spPr>
      </p:pic>
      <p:pic>
        <p:nvPicPr>
          <p:cNvPr id="8" name="图片 7">
            <a:extLst>
              <a:ext uri="{FF2B5EF4-FFF2-40B4-BE49-F238E27FC236}">
                <a16:creationId xmlns:a16="http://schemas.microsoft.com/office/drawing/2014/main" id="{17CF3601-3CE7-0DA8-C9BE-FA967D71AF3D}"/>
              </a:ext>
            </a:extLst>
          </p:cNvPr>
          <p:cNvPicPr>
            <a:picLocks noChangeAspect="1"/>
          </p:cNvPicPr>
          <p:nvPr/>
        </p:nvPicPr>
        <p:blipFill>
          <a:blip r:embed="rId3"/>
          <a:stretch>
            <a:fillRect/>
          </a:stretch>
        </p:blipFill>
        <p:spPr>
          <a:xfrm>
            <a:off x="16721638" y="10693818"/>
            <a:ext cx="4752975" cy="2314575"/>
          </a:xfrm>
          <a:prstGeom prst="rect">
            <a:avLst/>
          </a:prstGeom>
        </p:spPr>
      </p:pic>
    </p:spTree>
    <p:extLst>
      <p:ext uri="{BB962C8B-B14F-4D97-AF65-F5344CB8AC3E}">
        <p14:creationId xmlns:p14="http://schemas.microsoft.com/office/powerpoint/2010/main" val="191339741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9500" y="8452599"/>
            <a:ext cx="10804921" cy="1689532"/>
          </a:xfrm>
        </p:spPr>
        <p:txBody>
          <a:bodyPr>
            <a:normAutofit fontScale="90000"/>
          </a:bodyPr>
          <a:lstStyle/>
          <a:p>
            <a:r>
              <a:rPr lang="zh-CN" altLang="en-US" dirty="0">
                <a:ea typeface="思源黑体 CN" panose="020B0500000000000000" pitchFamily="34" charset="-122"/>
              </a:rPr>
              <a:t>测试生成的其他领域</a:t>
            </a:r>
            <a:endParaRPr lang="zh-CN" altLang="en-US" dirty="0"/>
          </a:p>
        </p:txBody>
      </p:sp>
      <p:sp>
        <p:nvSpPr>
          <p:cNvPr id="4" name="文本占位符 3"/>
          <p:cNvSpPr>
            <a:spLocks noGrp="1"/>
          </p:cNvSpPr>
          <p:nvPr>
            <p:ph type="body" sz="quarter" idx="12"/>
          </p:nvPr>
        </p:nvSpPr>
        <p:spPr/>
        <p:txBody>
          <a:bodyPr/>
          <a:lstStyle/>
          <a:p>
            <a:r>
              <a:rPr lang="en-US" altLang="zh-CN" dirty="0"/>
              <a:t>10</a:t>
            </a:r>
            <a:endParaRPr lang="zh-CN" altLang="en-US" dirty="0"/>
          </a:p>
        </p:txBody>
      </p:sp>
    </p:spTree>
    <p:extLst>
      <p:ext uri="{BB962C8B-B14F-4D97-AF65-F5344CB8AC3E}">
        <p14:creationId xmlns:p14="http://schemas.microsoft.com/office/powerpoint/2010/main" val="23109013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10 </a:t>
            </a:r>
            <a:r>
              <a:rPr lang="zh-CN" altLang="en-US" dirty="0"/>
              <a:t>测试生成的其他领域 </a:t>
            </a:r>
            <a:r>
              <a:rPr lang="en-US" altLang="zh-CN" dirty="0"/>
              <a:t>– </a:t>
            </a:r>
            <a:r>
              <a:rPr lang="zh-CN" altLang="en-US" dirty="0"/>
              <a:t>测试压缩</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0289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测试压缩：</a:t>
            </a:r>
          </a:p>
          <a:p>
            <a:pPr lvl="1" hangingPunct="1">
              <a:lnSpc>
                <a:spcPct val="150000"/>
              </a:lnSpc>
            </a:pPr>
            <a:r>
              <a:rPr lang="zh-CN" altLang="en-US" sz="3000" dirty="0"/>
              <a:t>静态压缩：在</a:t>
            </a:r>
            <a:r>
              <a:rPr lang="en-US" altLang="zh-CN" sz="3000" dirty="0"/>
              <a:t>ATPG</a:t>
            </a:r>
            <a:r>
              <a:rPr lang="zh-CN" altLang="en-US" sz="3000" dirty="0"/>
              <a:t>生成测试集后，组合和删除某些向量。</a:t>
            </a:r>
            <a:endParaRPr lang="en-US" altLang="zh-CN" sz="3000" dirty="0"/>
          </a:p>
          <a:p>
            <a:pPr lvl="2" hangingPunct="1">
              <a:lnSpc>
                <a:spcPct val="150000"/>
              </a:lnSpc>
            </a:pPr>
            <a:r>
              <a:rPr lang="zh-CN" altLang="en-US" sz="2400" dirty="0"/>
              <a:t>对测试向量组进行静态压缩，涉及对所有故障进行最小覆盖（如右，选</a:t>
            </a:r>
            <a:r>
              <a:rPr lang="en-US" altLang="zh-CN" sz="2400" dirty="0"/>
              <a:t>v3+v4</a:t>
            </a:r>
            <a:r>
              <a:rPr lang="zh-CN" altLang="en-US" sz="2400" dirty="0"/>
              <a:t>即可）</a:t>
            </a:r>
            <a:endParaRPr lang="en-US" altLang="zh-CN" sz="2400" dirty="0"/>
          </a:p>
          <a:p>
            <a:pPr lvl="1" hangingPunct="1">
              <a:lnSpc>
                <a:spcPct val="150000"/>
              </a:lnSpc>
            </a:pPr>
            <a:r>
              <a:rPr lang="zh-CN" altLang="en-US" sz="3000" dirty="0"/>
              <a:t>动态压缩：在</a:t>
            </a:r>
            <a:r>
              <a:rPr lang="en-US" altLang="zh-CN" sz="3000" dirty="0"/>
              <a:t>ATPG</a:t>
            </a:r>
            <a:r>
              <a:rPr lang="zh-CN" altLang="en-US" sz="3000" dirty="0"/>
              <a:t>运行中尝试压缩</a:t>
            </a:r>
            <a:endParaRPr lang="en-US" altLang="zh-CN" sz="3000" dirty="0"/>
          </a:p>
          <a:p>
            <a:pPr lvl="2" hangingPunct="1">
              <a:lnSpc>
                <a:spcPct val="150000"/>
              </a:lnSpc>
            </a:pPr>
            <a:r>
              <a:rPr lang="zh-CN" altLang="en-US" sz="2400" dirty="0"/>
              <a:t>动态压缩试图智能地填充向量中的“不关心”位，以便可以检测到更多未检测到的故障</a:t>
            </a:r>
            <a:endParaRPr lang="en-US" altLang="zh-CN" sz="2400" dirty="0"/>
          </a:p>
          <a:p>
            <a:pPr lvl="1" hangingPunct="1">
              <a:lnSpc>
                <a:spcPct val="150000"/>
              </a:lnSpc>
            </a:pPr>
            <a:r>
              <a:rPr lang="zh-CN" altLang="en-US" sz="3000" dirty="0"/>
              <a:t>时序电路可能不方便进行压缩，因为有些向量不方便删除。</a:t>
            </a:r>
            <a:endParaRPr lang="en-US" altLang="zh-CN" sz="3000" dirty="0"/>
          </a:p>
          <a:p>
            <a:pPr lvl="1" hangingPunct="1">
              <a:lnSpc>
                <a:spcPct val="150000"/>
              </a:lnSpc>
            </a:pPr>
            <a:endParaRPr lang="en-US" altLang="zh-CN" sz="2400" dirty="0"/>
          </a:p>
        </p:txBody>
      </p:sp>
      <p:pic>
        <p:nvPicPr>
          <p:cNvPr id="5" name="图片 4">
            <a:extLst>
              <a:ext uri="{FF2B5EF4-FFF2-40B4-BE49-F238E27FC236}">
                <a16:creationId xmlns:a16="http://schemas.microsoft.com/office/drawing/2014/main" id="{E127AB1A-4CF7-4D4B-BF0F-E59A7121CFEE}"/>
              </a:ext>
            </a:extLst>
          </p:cNvPr>
          <p:cNvPicPr>
            <a:picLocks noChangeAspect="1"/>
          </p:cNvPicPr>
          <p:nvPr/>
        </p:nvPicPr>
        <p:blipFill>
          <a:blip r:embed="rId2"/>
          <a:stretch>
            <a:fillRect/>
          </a:stretch>
        </p:blipFill>
        <p:spPr>
          <a:xfrm>
            <a:off x="15599945" y="3895724"/>
            <a:ext cx="5143500" cy="2962275"/>
          </a:xfrm>
          <a:prstGeom prst="rect">
            <a:avLst/>
          </a:prstGeom>
        </p:spPr>
      </p:pic>
    </p:spTree>
    <p:extLst>
      <p:ext uri="{BB962C8B-B14F-4D97-AF65-F5344CB8AC3E}">
        <p14:creationId xmlns:p14="http://schemas.microsoft.com/office/powerpoint/2010/main" val="277289944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10 </a:t>
            </a:r>
            <a:r>
              <a:rPr lang="zh-CN" altLang="en-US" dirty="0"/>
              <a:t>测试生成的其他领域 </a:t>
            </a:r>
            <a:r>
              <a:rPr lang="en-US" altLang="zh-CN" dirty="0"/>
              <a:t>– N-</a:t>
            </a:r>
            <a:r>
              <a:rPr lang="zh-CN" altLang="en-US" dirty="0"/>
              <a:t>检测的</a:t>
            </a:r>
            <a:r>
              <a:rPr lang="en-US" altLang="zh-CN" dirty="0"/>
              <a:t>ATPG</a:t>
            </a:r>
            <a:endParaRPr lang="zh-CN" altLang="en-US" dirty="0"/>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0289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en-US" altLang="zh-CN" sz="3600" b="1" dirty="0">
                <a:solidFill>
                  <a:srgbClr val="7030A0"/>
                </a:solidFill>
                <a:ea typeface="思源黑体 CN" panose="020B0500000000000000" pitchFamily="34" charset="-122"/>
              </a:rPr>
              <a:t>N-</a:t>
            </a:r>
            <a:r>
              <a:rPr lang="zh-CN" altLang="en-US" sz="3600" b="1" dirty="0">
                <a:solidFill>
                  <a:srgbClr val="7030A0"/>
                </a:solidFill>
                <a:ea typeface="思源黑体 CN" panose="020B0500000000000000" pitchFamily="34" charset="-122"/>
              </a:rPr>
              <a:t>检测的</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a:t>
            </a:r>
          </a:p>
          <a:p>
            <a:pPr lvl="1" hangingPunct="1">
              <a:lnSpc>
                <a:spcPct val="150000"/>
              </a:lnSpc>
            </a:pPr>
            <a:r>
              <a:rPr lang="zh-CN" altLang="en-US" sz="3000" dirty="0"/>
              <a:t>定义：故障要检测到</a:t>
            </a:r>
            <a:r>
              <a:rPr lang="en-US" altLang="zh-CN" sz="3000" dirty="0"/>
              <a:t>N</a:t>
            </a:r>
            <a:r>
              <a:rPr lang="zh-CN" altLang="en-US" sz="3000" dirty="0"/>
              <a:t>次才停止检测</a:t>
            </a:r>
            <a:endParaRPr lang="en-US" altLang="zh-CN" sz="3000" dirty="0"/>
          </a:p>
          <a:p>
            <a:pPr lvl="1" hangingPunct="1">
              <a:lnSpc>
                <a:spcPct val="150000"/>
              </a:lnSpc>
            </a:pPr>
            <a:r>
              <a:rPr lang="zh-CN" altLang="en-US" sz="3000" dirty="0"/>
              <a:t>需要在给定的故障模型下，使用不同的向量，实现多次检测到故障。</a:t>
            </a:r>
            <a:endParaRPr lang="en-US" altLang="zh-CN" sz="3000" dirty="0"/>
          </a:p>
          <a:p>
            <a:pPr lvl="1" hangingPunct="1">
              <a:lnSpc>
                <a:spcPct val="150000"/>
              </a:lnSpc>
            </a:pPr>
            <a:r>
              <a:rPr lang="zh-CN" altLang="en-US" sz="3000" dirty="0"/>
              <a:t>测试集大小基本上与</a:t>
            </a:r>
            <a:r>
              <a:rPr lang="en-US" altLang="zh-CN" sz="3000" dirty="0"/>
              <a:t>N</a:t>
            </a:r>
            <a:r>
              <a:rPr lang="zh-CN" altLang="en-US" sz="3000" dirty="0"/>
              <a:t>呈线性关系</a:t>
            </a:r>
            <a:endParaRPr lang="en-US" altLang="zh-CN" sz="3000" dirty="0"/>
          </a:p>
          <a:p>
            <a:pPr lvl="1" hangingPunct="1">
              <a:lnSpc>
                <a:spcPct val="150000"/>
              </a:lnSpc>
            </a:pPr>
            <a:endParaRPr lang="en-US" altLang="zh-CN" sz="2400" dirty="0"/>
          </a:p>
        </p:txBody>
      </p:sp>
    </p:spTree>
    <p:extLst>
      <p:ext uri="{BB962C8B-B14F-4D97-AF65-F5344CB8AC3E}">
        <p14:creationId xmlns:p14="http://schemas.microsoft.com/office/powerpoint/2010/main" val="343677671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10 </a:t>
            </a:r>
            <a:r>
              <a:rPr lang="zh-CN" altLang="en-US" dirty="0"/>
              <a:t>测试生成的其他领域 </a:t>
            </a:r>
            <a:r>
              <a:rPr lang="en-US" altLang="zh-CN" dirty="0"/>
              <a:t>– </a:t>
            </a:r>
            <a:r>
              <a:rPr lang="zh-CN" altLang="en-US" dirty="0"/>
              <a:t>非循环时序电路</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9" y="2941212"/>
            <a:ext cx="20289546"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非循环时序电路：</a:t>
            </a:r>
          </a:p>
          <a:p>
            <a:pPr lvl="1" hangingPunct="1">
              <a:lnSpc>
                <a:spcPct val="150000"/>
              </a:lnSpc>
            </a:pPr>
            <a:r>
              <a:rPr lang="zh-CN" altLang="en-US" sz="3000" dirty="0"/>
              <a:t>这类电路通过展开各个时刻可以转换为组合电路，其中展开次数等于设计的时序深度。</a:t>
            </a:r>
            <a:endParaRPr lang="en-US" altLang="zh-CN" sz="3000" dirty="0"/>
          </a:p>
          <a:p>
            <a:pPr lvl="1" hangingPunct="1">
              <a:lnSpc>
                <a:spcPct val="150000"/>
              </a:lnSpc>
            </a:pPr>
            <a:r>
              <a:rPr lang="zh-CN" altLang="en-US" sz="3000" dirty="0"/>
              <a:t>对于展开的电路，该电路本质上是组合的，不需要时序</a:t>
            </a:r>
            <a:r>
              <a:rPr lang="en-US" altLang="zh-CN" sz="3000" dirty="0"/>
              <a:t>ATPG</a:t>
            </a:r>
            <a:r>
              <a:rPr lang="zh-CN" altLang="en-US" sz="3000" dirty="0"/>
              <a:t>。 然而，原始设计中的故障可能会成为展开电路中的多重单点故障，因此对这类电路采用的</a:t>
            </a:r>
            <a:r>
              <a:rPr lang="en-US" altLang="zh-CN" sz="3000" dirty="0"/>
              <a:t>ATPG</a:t>
            </a:r>
            <a:r>
              <a:rPr lang="zh-CN" altLang="en-US" sz="3000" dirty="0"/>
              <a:t>必须能检测出这种多重故障。</a:t>
            </a:r>
            <a:endParaRPr lang="en-US" altLang="zh-CN" sz="2400" dirty="0"/>
          </a:p>
        </p:txBody>
      </p:sp>
    </p:spTree>
    <p:extLst>
      <p:ext uri="{BB962C8B-B14F-4D97-AF65-F5344CB8AC3E}">
        <p14:creationId xmlns:p14="http://schemas.microsoft.com/office/powerpoint/2010/main" val="1738291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922" y="397421"/>
            <a:ext cx="19726742" cy="1172316"/>
          </a:xfrm>
        </p:spPr>
        <p:txBody>
          <a:bodyPr>
            <a:normAutofit/>
          </a:bodyPr>
          <a:lstStyle/>
          <a:p>
            <a:r>
              <a:rPr lang="en-US" altLang="zh-CN" dirty="0"/>
              <a:t>10 </a:t>
            </a:r>
            <a:r>
              <a:rPr lang="zh-CN" altLang="en-US" dirty="0"/>
              <a:t>测试生成的其他领域 </a:t>
            </a:r>
            <a:r>
              <a:rPr lang="en-US" altLang="zh-CN" dirty="0"/>
              <a:t>– </a:t>
            </a:r>
            <a:r>
              <a:rPr lang="zh-CN" altLang="en-US" dirty="0"/>
              <a:t>高层</a:t>
            </a:r>
            <a:r>
              <a:rPr lang="en-US" altLang="zh-CN" dirty="0"/>
              <a:t>ATPG</a:t>
            </a:r>
            <a:r>
              <a:rPr lang="zh-CN" altLang="en-US" dirty="0"/>
              <a:t>设计</a:t>
            </a:r>
          </a:p>
        </p:txBody>
      </p:sp>
      <p:sp>
        <p:nvSpPr>
          <p:cNvPr id="3" name="内容占位符 2">
            <a:extLst>
              <a:ext uri="{FF2B5EF4-FFF2-40B4-BE49-F238E27FC236}">
                <a16:creationId xmlns:a16="http://schemas.microsoft.com/office/drawing/2014/main" id="{1B47A142-D2D1-D285-DD25-6D9B8125B574}"/>
              </a:ext>
            </a:extLst>
          </p:cNvPr>
          <p:cNvSpPr txBox="1">
            <a:spLocks/>
          </p:cNvSpPr>
          <p:nvPr/>
        </p:nvSpPr>
        <p:spPr>
          <a:xfrm>
            <a:off x="1234948" y="2941212"/>
            <a:ext cx="21961935"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pPr>
            <a:r>
              <a:rPr lang="zh-CN" altLang="en-US" sz="3600" b="1" dirty="0">
                <a:solidFill>
                  <a:srgbClr val="7030A0"/>
                </a:solidFill>
                <a:ea typeface="思源黑体 CN" panose="020B0500000000000000" pitchFamily="34" charset="-122"/>
              </a:rPr>
              <a:t>高层</a:t>
            </a:r>
            <a:r>
              <a:rPr lang="en-US" altLang="zh-CN" sz="3600" b="1" dirty="0">
                <a:solidFill>
                  <a:srgbClr val="7030A0"/>
                </a:solidFill>
                <a:ea typeface="思源黑体 CN" panose="020B0500000000000000" pitchFamily="34" charset="-122"/>
              </a:rPr>
              <a:t>ATPG</a:t>
            </a:r>
            <a:r>
              <a:rPr lang="zh-CN" altLang="en-US" sz="3600" b="1" dirty="0">
                <a:solidFill>
                  <a:srgbClr val="7030A0"/>
                </a:solidFill>
                <a:ea typeface="思源黑体 CN" panose="020B0500000000000000" pitchFamily="34" charset="-122"/>
              </a:rPr>
              <a:t>设计：</a:t>
            </a:r>
          </a:p>
          <a:p>
            <a:pPr lvl="1" hangingPunct="1">
              <a:lnSpc>
                <a:spcPct val="150000"/>
              </a:lnSpc>
            </a:pPr>
            <a:r>
              <a:rPr lang="zh-CN" altLang="en-US" sz="3000" dirty="0"/>
              <a:t>优点：电路原语更少、更容易访问电路功能信息</a:t>
            </a:r>
            <a:endParaRPr lang="en-US" altLang="zh-CN" sz="3000" dirty="0"/>
          </a:p>
          <a:p>
            <a:pPr lvl="1" hangingPunct="1">
              <a:lnSpc>
                <a:spcPct val="150000"/>
              </a:lnSpc>
            </a:pPr>
            <a:r>
              <a:rPr lang="zh-CN" altLang="en-US" sz="3000" dirty="0"/>
              <a:t>方法：</a:t>
            </a:r>
            <a:endParaRPr lang="en-US" altLang="zh-CN" sz="3000" dirty="0"/>
          </a:p>
          <a:p>
            <a:pPr lvl="2" hangingPunct="1">
              <a:lnSpc>
                <a:spcPct val="150000"/>
              </a:lnSpc>
            </a:pPr>
            <a:r>
              <a:rPr lang="zh-CN" altLang="en-US" sz="2400" dirty="0"/>
              <a:t>以</a:t>
            </a:r>
            <a:r>
              <a:rPr lang="en-US" altLang="zh-CN" sz="2400" dirty="0"/>
              <a:t>VHDL</a:t>
            </a:r>
            <a:r>
              <a:rPr lang="zh-CN" altLang="en-US" sz="2400" dirty="0"/>
              <a:t>、</a:t>
            </a:r>
            <a:r>
              <a:rPr lang="en-US" altLang="zh-CN" sz="2400" dirty="0"/>
              <a:t>Verilog</a:t>
            </a:r>
            <a:r>
              <a:rPr lang="zh-CN" altLang="en-US" sz="2400" dirty="0"/>
              <a:t>或</a:t>
            </a:r>
            <a:r>
              <a:rPr lang="en-US" altLang="zh-CN" sz="2400" dirty="0" err="1"/>
              <a:t>SystemC</a:t>
            </a:r>
            <a:r>
              <a:rPr lang="zh-CN" altLang="en-US" sz="2400" dirty="0"/>
              <a:t>等语言描述出电路，并读入设计</a:t>
            </a:r>
            <a:endParaRPr lang="en-US" altLang="zh-CN" sz="2400" dirty="0"/>
          </a:p>
          <a:p>
            <a:pPr lvl="2" hangingPunct="1">
              <a:lnSpc>
                <a:spcPct val="150000"/>
              </a:lnSpc>
            </a:pPr>
            <a:r>
              <a:rPr lang="zh-CN" altLang="en-US" sz="2400" dirty="0"/>
              <a:t>对于不是布尔值的信号，需要改变调整值和传播故障效应的方法，使之能在整数级别上进行。回溯机制也可能需要修改。</a:t>
            </a:r>
            <a:endParaRPr lang="en-US" altLang="zh-CN" sz="2400" dirty="0"/>
          </a:p>
          <a:p>
            <a:pPr lvl="1" hangingPunct="1">
              <a:lnSpc>
                <a:spcPct val="150000"/>
              </a:lnSpc>
            </a:pPr>
            <a:r>
              <a:rPr lang="zh-CN" altLang="en-US" sz="3000" dirty="0"/>
              <a:t>可以考虑使用有限状态机（</a:t>
            </a:r>
            <a:r>
              <a:rPr lang="en-US" altLang="zh-CN" sz="3000" dirty="0"/>
              <a:t>FSM</a:t>
            </a:r>
            <a:r>
              <a:rPr lang="zh-CN" altLang="en-US" sz="3000" dirty="0"/>
              <a:t>）简化电路描述，但当</a:t>
            </a:r>
            <a:r>
              <a:rPr lang="en-US" altLang="zh-CN" sz="3000" dirty="0"/>
              <a:t>FSM</a:t>
            </a:r>
            <a:r>
              <a:rPr lang="zh-CN" altLang="en-US" sz="3000" dirty="0"/>
              <a:t>很大时可能无法使用，且这样生成的测试集也可能很大。</a:t>
            </a:r>
            <a:endParaRPr lang="en-US" altLang="zh-CN" sz="2400" dirty="0"/>
          </a:p>
        </p:txBody>
      </p:sp>
    </p:spTree>
    <p:extLst>
      <p:ext uri="{BB962C8B-B14F-4D97-AF65-F5344CB8AC3E}">
        <p14:creationId xmlns:p14="http://schemas.microsoft.com/office/powerpoint/2010/main" val="40108386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 </a:t>
            </a:r>
            <a:r>
              <a:rPr lang="zh-CN" altLang="en-US" dirty="0"/>
              <a:t>随机测试生成 </a:t>
            </a:r>
            <a:r>
              <a:rPr lang="en-US" altLang="zh-CN" dirty="0"/>
              <a:t>– </a:t>
            </a:r>
            <a:r>
              <a:rPr lang="zh-CN" altLang="en-US" dirty="0"/>
              <a:t>随机向量抵抗</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E0E050F4-F389-D374-2BEF-B1F1DF367A92}"/>
                  </a:ext>
                </a:extLst>
              </p:cNvPr>
              <p:cNvSpPr txBox="1">
                <a:spLocks/>
              </p:cNvSpPr>
              <p:nvPr/>
            </p:nvSpPr>
            <p:spPr>
              <a:xfrm>
                <a:off x="1387348" y="30936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b="1" dirty="0">
                    <a:solidFill>
                      <a:srgbClr val="68309F"/>
                    </a:solidFill>
                  </a:rPr>
                  <a:t>随机向量抵抗（</a:t>
                </a:r>
                <a:r>
                  <a:rPr lang="en-US" altLang="zh-CN" sz="3600" b="1" dirty="0">
                    <a:solidFill>
                      <a:srgbClr val="68309F"/>
                    </a:solidFill>
                  </a:rPr>
                  <a:t>Random Pattern Resistant</a:t>
                </a:r>
                <a:r>
                  <a:rPr lang="zh-CN" altLang="en-US" sz="3600" b="1" dirty="0">
                    <a:solidFill>
                      <a:srgbClr val="68309F"/>
                    </a:solidFill>
                  </a:rPr>
                  <a:t>）</a:t>
                </a:r>
                <a:endParaRPr lang="en-US" altLang="zh-CN" sz="3600" b="1" dirty="0">
                  <a:solidFill>
                    <a:srgbClr val="68309F"/>
                  </a:solidFill>
                </a:endParaRPr>
              </a:p>
              <a:p>
                <a:pPr hangingPunct="1">
                  <a:lnSpc>
                    <a:spcPct val="150000"/>
                  </a:lnSpc>
                </a:pPr>
                <a:r>
                  <a:rPr lang="zh-CN" altLang="en-US" sz="3600" dirty="0"/>
                  <a:t>考虑一个</a:t>
                </a:r>
                <a:r>
                  <a:rPr lang="en-US" altLang="zh-CN" sz="3600" dirty="0"/>
                  <a:t>8</a:t>
                </a:r>
                <a:r>
                  <a:rPr lang="zh-CN" altLang="en-US" sz="3600" dirty="0"/>
                  <a:t>输入与门，显然为了测试某个门输入</a:t>
                </a:r>
                <a:r>
                  <a:rPr lang="en-US" altLang="zh-CN" sz="3600" dirty="0"/>
                  <a:t>stuck-at 0</a:t>
                </a:r>
                <a:r>
                  <a:rPr lang="zh-CN" altLang="en-US" sz="3600" dirty="0"/>
                  <a:t>，我们希望设计一个预期输出为</a:t>
                </a:r>
                <a:r>
                  <a:rPr lang="en-US" altLang="zh-CN" sz="3600" dirty="0"/>
                  <a:t>1</a:t>
                </a:r>
                <a:r>
                  <a:rPr lang="zh-CN" altLang="en-US" sz="3600" dirty="0"/>
                  <a:t>的向量，这样通过实际输出为</a:t>
                </a:r>
                <a:r>
                  <a:rPr lang="en-US" altLang="zh-CN" sz="3600" dirty="0"/>
                  <a:t>0</a:t>
                </a:r>
                <a:r>
                  <a:rPr lang="zh-CN" altLang="en-US" sz="3600" dirty="0"/>
                  <a:t>的结果，就可以推断出某个门输入存在</a:t>
                </a:r>
                <a:r>
                  <a:rPr lang="en-US" altLang="zh-CN" sz="3600" dirty="0"/>
                  <a:t>stuck-at 0</a:t>
                </a:r>
                <a:r>
                  <a:rPr lang="zh-CN" altLang="en-US" sz="3600" dirty="0"/>
                  <a:t>情况。</a:t>
                </a:r>
                <a:endParaRPr lang="en-US" altLang="zh-CN" sz="3600" dirty="0"/>
              </a:p>
              <a:p>
                <a:pPr hangingPunct="1">
                  <a:lnSpc>
                    <a:spcPct val="150000"/>
                  </a:lnSpc>
                </a:pPr>
                <a:r>
                  <a:rPr lang="zh-CN" altLang="en-US" sz="3600" dirty="0"/>
                  <a:t>但是，预期输出为</a:t>
                </a:r>
                <a:r>
                  <a:rPr lang="en-US" altLang="zh-CN" sz="3600" dirty="0"/>
                  <a:t>1</a:t>
                </a:r>
                <a:r>
                  <a:rPr lang="zh-CN" altLang="en-US" sz="3600" dirty="0"/>
                  <a:t>的向量只能是</a:t>
                </a:r>
                <a:r>
                  <a:rPr lang="en-US" altLang="zh-CN" sz="3600" dirty="0"/>
                  <a:t>11111111</a:t>
                </a:r>
                <a:r>
                  <a:rPr lang="zh-CN" altLang="en-US" sz="3600" dirty="0"/>
                  <a:t>这一种，随机到的概率为</a:t>
                </a:r>
                <a14:m>
                  <m:oMath xmlns:m="http://schemas.openxmlformats.org/officeDocument/2006/math">
                    <m:f>
                      <m:fPr>
                        <m:ctrlPr>
                          <a:rPr lang="en-US" altLang="zh-CN" sz="3600" i="1" smtClean="0">
                            <a:latin typeface="Cambria Math" panose="02040503050406030204" pitchFamily="18" charset="0"/>
                          </a:rPr>
                        </m:ctrlPr>
                      </m:fPr>
                      <m:num>
                        <m:r>
                          <a:rPr lang="en-US" altLang="zh-CN" sz="3600" b="0" i="1" smtClean="0">
                            <a:latin typeface="Cambria Math" panose="02040503050406030204" pitchFamily="18" charset="0"/>
                          </a:rPr>
                          <m:t>1</m:t>
                        </m:r>
                      </m:num>
                      <m:den>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2</m:t>
                            </m:r>
                          </m:e>
                          <m:sup>
                            <m:r>
                              <a:rPr lang="en-US" altLang="zh-CN" sz="3600" b="0" i="1" smtClean="0">
                                <a:latin typeface="Cambria Math" panose="02040503050406030204" pitchFamily="18" charset="0"/>
                              </a:rPr>
                              <m:t>8</m:t>
                            </m:r>
                          </m:sup>
                        </m:sSup>
                      </m:den>
                    </m:f>
                    <m:r>
                      <a:rPr lang="en-US" altLang="zh-CN" sz="3600" b="0" i="1" smtClean="0">
                        <a:latin typeface="Cambria Math" panose="02040503050406030204" pitchFamily="18" charset="0"/>
                      </a:rPr>
                      <m:t>=0.0039</m:t>
                    </m:r>
                    <m:r>
                      <a:rPr lang="zh-CN" altLang="en-US" sz="3600" i="1">
                        <a:latin typeface="Cambria Math" panose="02040503050406030204" pitchFamily="18" charset="0"/>
                      </a:rPr>
                      <m:t>，</m:t>
                    </m:r>
                    <m:r>
                      <a:rPr lang="zh-CN" altLang="en-US" sz="3600" i="1" smtClean="0">
                        <a:latin typeface="Cambria Math" panose="02040503050406030204" pitchFamily="18" charset="0"/>
                      </a:rPr>
                      <m:t>非常低</m:t>
                    </m:r>
                    <m:r>
                      <a:rPr lang="zh-CN" altLang="en-US" sz="3600" i="1">
                        <a:latin typeface="Cambria Math" panose="02040503050406030204" pitchFamily="18" charset="0"/>
                      </a:rPr>
                      <m:t>，</m:t>
                    </m:r>
                  </m:oMath>
                </a14:m>
                <a:r>
                  <a:rPr lang="zh-CN" altLang="en-US" sz="3600" dirty="0"/>
                  <a:t>因此认为随机测试生成很难解决这个</a:t>
                </a:r>
                <a:r>
                  <a:rPr lang="en-US" altLang="zh-CN" sz="3600" dirty="0"/>
                  <a:t>8</a:t>
                </a:r>
                <a:r>
                  <a:rPr lang="zh-CN" altLang="en-US" sz="3600" dirty="0"/>
                  <a:t>输入与门的</a:t>
                </a:r>
                <a:r>
                  <a:rPr lang="en-US" altLang="zh-CN" sz="3600" dirty="0"/>
                  <a:t>stuck-at 0</a:t>
                </a:r>
                <a:r>
                  <a:rPr lang="zh-CN" altLang="en-US" sz="3600" dirty="0"/>
                  <a:t>故障。</a:t>
                </a:r>
                <a:endParaRPr lang="en-US" altLang="zh-CN" sz="3600" dirty="0"/>
              </a:p>
              <a:p>
                <a:pPr hangingPunct="1">
                  <a:lnSpc>
                    <a:spcPct val="150000"/>
                  </a:lnSpc>
                </a:pPr>
                <a:r>
                  <a:rPr lang="zh-CN" altLang="en-US" sz="3600" dirty="0"/>
                  <a:t>我们称这种很难用随机测试生成进行测试的故障为</a:t>
                </a:r>
                <a:r>
                  <a:rPr lang="zh-CN" altLang="en-US" sz="3600" b="1" dirty="0">
                    <a:solidFill>
                      <a:srgbClr val="68309F"/>
                    </a:solidFill>
                  </a:rPr>
                  <a:t>随机向量抵抗</a:t>
                </a:r>
                <a:r>
                  <a:rPr lang="zh-CN" altLang="en-US" sz="3600" dirty="0"/>
                  <a:t>故障。</a:t>
                </a:r>
                <a:endParaRPr lang="en-US" altLang="zh-CN" sz="3600" dirty="0"/>
              </a:p>
              <a:p>
                <a:pPr hangingPunct="1">
                  <a:lnSpc>
                    <a:spcPct val="150000"/>
                  </a:lnSpc>
                </a:pPr>
                <a:endParaRPr lang="en-US" altLang="zh-CN" sz="3600" dirty="0"/>
              </a:p>
              <a:p>
                <a:pPr hangingPunct="1">
                  <a:lnSpc>
                    <a:spcPct val="150000"/>
                  </a:lnSpc>
                </a:pPr>
                <a:endParaRPr lang="en-US" altLang="zh-CN" sz="3600" dirty="0"/>
              </a:p>
            </p:txBody>
          </p:sp>
        </mc:Choice>
        <mc:Fallback xmlns="">
          <p:sp>
            <p:nvSpPr>
              <p:cNvPr id="4" name="内容占位符 2">
                <a:extLst>
                  <a:ext uri="{FF2B5EF4-FFF2-40B4-BE49-F238E27FC236}">
                    <a16:creationId xmlns:a16="http://schemas.microsoft.com/office/drawing/2014/main" id="{E0E050F4-F389-D374-2BEF-B1F1DF367A92}"/>
                  </a:ext>
                </a:extLst>
              </p:cNvPr>
              <p:cNvSpPr txBox="1">
                <a:spLocks noRot="1" noChangeAspect="1" noMove="1" noResize="1" noEditPoints="1" noAdjustHandles="1" noChangeArrowheads="1" noChangeShapeType="1" noTextEdit="1"/>
              </p:cNvSpPr>
              <p:nvPr/>
            </p:nvSpPr>
            <p:spPr>
              <a:xfrm>
                <a:off x="1387348" y="3093612"/>
                <a:ext cx="21005800" cy="10168979"/>
              </a:xfrm>
              <a:prstGeom prst="rect">
                <a:avLst/>
              </a:prstGeom>
              <a:blipFill>
                <a:blip r:embed="rId2"/>
                <a:stretch>
                  <a:fillRect l="-1103" r="-142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5944BF-F43A-5D4C-A779-B2CC38695B71}"/>
              </a:ext>
            </a:extLst>
          </p:cNvPr>
          <p:cNvPicPr>
            <a:picLocks noChangeAspect="1"/>
          </p:cNvPicPr>
          <p:nvPr/>
        </p:nvPicPr>
        <p:blipFill>
          <a:blip r:embed="rId3"/>
          <a:stretch>
            <a:fillRect/>
          </a:stretch>
        </p:blipFill>
        <p:spPr>
          <a:xfrm>
            <a:off x="8638999" y="9420727"/>
            <a:ext cx="6502498" cy="3841864"/>
          </a:xfrm>
          <a:prstGeom prst="rect">
            <a:avLst/>
          </a:prstGeom>
        </p:spPr>
      </p:pic>
    </p:spTree>
    <p:extLst>
      <p:ext uri="{BB962C8B-B14F-4D97-AF65-F5344CB8AC3E}">
        <p14:creationId xmlns:p14="http://schemas.microsoft.com/office/powerpoint/2010/main" val="27189324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感谢聆听！</a:t>
            </a:r>
          </a:p>
        </p:txBody>
      </p:sp>
      <p:sp>
        <p:nvSpPr>
          <p:cNvPr id="3" name="文本占位符 3">
            <a:extLst>
              <a:ext uri="{FF2B5EF4-FFF2-40B4-BE49-F238E27FC236}">
                <a16:creationId xmlns:a16="http://schemas.microsoft.com/office/drawing/2014/main" id="{DCB3EDE1-6C76-8E4B-FD05-AFD9028F7376}"/>
              </a:ext>
            </a:extLst>
          </p:cNvPr>
          <p:cNvSpPr txBox="1">
            <a:spLocks/>
          </p:cNvSpPr>
          <p:nvPr/>
        </p:nvSpPr>
        <p:spPr>
          <a:xfrm>
            <a:off x="13895066" y="11340556"/>
            <a:ext cx="4201771" cy="832794"/>
          </a:xfrm>
          <a:prstGeom prst="rect">
            <a:avLst/>
          </a:prstGeom>
        </p:spPr>
        <p:txBody>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zh-CN" altLang="en-US" sz="3000" dirty="0">
                <a:solidFill>
                  <a:schemeClr val="bg1"/>
                </a:solidFill>
              </a:rPr>
              <a:t>报告人：丁浩宸</a:t>
            </a:r>
          </a:p>
        </p:txBody>
      </p:sp>
    </p:spTree>
    <p:extLst>
      <p:ext uri="{BB962C8B-B14F-4D97-AF65-F5344CB8AC3E}">
        <p14:creationId xmlns:p14="http://schemas.microsoft.com/office/powerpoint/2010/main" val="40292833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 </a:t>
            </a:r>
            <a:r>
              <a:rPr lang="zh-CN" altLang="en-US" dirty="0"/>
              <a:t>随机测试生成 </a:t>
            </a:r>
            <a:r>
              <a:rPr lang="en-US" altLang="zh-CN" dirty="0"/>
              <a:t>– </a:t>
            </a:r>
            <a:r>
              <a:rPr lang="zh-CN" altLang="en-US" dirty="0"/>
              <a:t>偏差</a:t>
            </a:r>
          </a:p>
        </p:txBody>
      </p:sp>
      <p:sp>
        <p:nvSpPr>
          <p:cNvPr id="4" name="内容占位符 2">
            <a:extLst>
              <a:ext uri="{FF2B5EF4-FFF2-40B4-BE49-F238E27FC236}">
                <a16:creationId xmlns:a16="http://schemas.microsoft.com/office/drawing/2014/main" id="{E0E050F4-F389-D374-2BEF-B1F1DF367A92}"/>
              </a:ext>
            </a:extLst>
          </p:cNvPr>
          <p:cNvSpPr txBox="1">
            <a:spLocks/>
          </p:cNvSpPr>
          <p:nvPr/>
        </p:nvSpPr>
        <p:spPr>
          <a:xfrm>
            <a:off x="1387348" y="3093612"/>
            <a:ext cx="21005800" cy="10168979"/>
          </a:xfrm>
          <a:prstGeom prst="rect">
            <a:avLst/>
          </a:prstGeom>
        </p:spPr>
        <p:txBody>
          <a:bodyPr>
            <a:normAutofit/>
          </a:bodyPr>
          <a:lstStyle>
            <a:lvl1pPr marL="857250" marR="0" indent="-857250" algn="l" defTabSz="825500" latinLnBrk="0">
              <a:lnSpc>
                <a:spcPct val="100000"/>
              </a:lnSpc>
              <a:spcBef>
                <a:spcPts val="1800"/>
              </a:spcBef>
              <a:spcAft>
                <a:spcPts val="0"/>
              </a:spcAft>
              <a:buClrTx/>
              <a:buSzPct val="125000"/>
              <a:buFont typeface="Arial" panose="020B0604020202020204" pitchFamily="34" charset="0"/>
              <a:buChar char="•"/>
              <a:tabLst/>
              <a:defRPr sz="6000" b="0" i="0" u="none" strike="noStrike" cap="none" spc="0" baseline="0">
                <a:ln>
                  <a:noFill/>
                </a:ln>
                <a:solidFill>
                  <a:schemeClr val="tx1">
                    <a:lumMod val="75000"/>
                    <a:lumOff val="25000"/>
                  </a:schemeClr>
                </a:solidFill>
                <a:uFillTx/>
                <a:latin typeface="思源宋体 CN Heavy" panose="02020900000000000000" pitchFamily="18" charset="-122"/>
                <a:ea typeface="思源宋体 CN Heavy" panose="02020900000000000000" pitchFamily="18" charset="-122"/>
                <a:cs typeface="思源宋体 CN Heavy" panose="02020900000000000000" pitchFamily="18" charset="-122"/>
                <a:sym typeface="Helvetica Neue"/>
              </a:defRPr>
            </a:lvl1pPr>
            <a:lvl2pPr marL="1527175" marR="0" indent="-685800" algn="l" defTabSz="825500" latinLnBrk="0">
              <a:lnSpc>
                <a:spcPct val="100000"/>
              </a:lnSpc>
              <a:spcBef>
                <a:spcPts val="1200"/>
              </a:spcBef>
              <a:spcAft>
                <a:spcPts val="0"/>
              </a:spcAft>
              <a:buClrTx/>
              <a:buSzPct val="125000"/>
              <a:buFont typeface="Arial" panose="020B0604020202020204" pitchFamily="34" charset="0"/>
              <a:buChar char="•"/>
              <a:tabLst/>
              <a:defRPr sz="5400" b="0" i="0" u="none" strike="noStrike" cap="none" spc="0" baseline="0">
                <a:ln>
                  <a:noFill/>
                </a:ln>
                <a:solidFill>
                  <a:schemeClr val="tx1">
                    <a:lumMod val="65000"/>
                    <a:lumOff val="35000"/>
                  </a:schemeClr>
                </a:solidFill>
                <a:uFillTx/>
                <a:latin typeface="思源黑体 CN" panose="020B0500000000000000" pitchFamily="34" charset="-122"/>
                <a:ea typeface="思源黑体 CN" panose="020B0500000000000000" pitchFamily="34" charset="-122"/>
                <a:cs typeface="思源黑体 CN" panose="020B0500000000000000" pitchFamily="34" charset="-122"/>
                <a:sym typeface="Helvetica Neue"/>
              </a:defRPr>
            </a:lvl2pPr>
            <a:lvl3pPr marL="2419350" marR="0" indent="-685800" algn="l" defTabSz="825500" latinLnBrk="0">
              <a:lnSpc>
                <a:spcPct val="100000"/>
              </a:lnSpc>
              <a:spcBef>
                <a:spcPts val="60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思源宋体 CN" panose="02020400000000000000" pitchFamily="18" charset="-122"/>
                <a:ea typeface="思源宋体 CN" panose="02020400000000000000" pitchFamily="18" charset="-122"/>
                <a:cs typeface="思源宋体 CN" panose="02020400000000000000" pitchFamily="18" charset="-122"/>
                <a:sym typeface="Helvetica Neue"/>
              </a:defRPr>
            </a:lvl3pPr>
            <a:lvl4pPr marL="3228975" marR="0" indent="-685800" algn="l" defTabSz="825500" latinLnBrk="0">
              <a:lnSpc>
                <a:spcPct val="100000"/>
              </a:lnSpc>
              <a:spcBef>
                <a:spcPts val="0"/>
              </a:spcBef>
              <a:spcAft>
                <a:spcPts val="0"/>
              </a:spcAft>
              <a:buClrTx/>
              <a:buSzPct val="125000"/>
              <a:buFont typeface="Arial" panose="020B0604020202020204" pitchFamily="34" charset="0"/>
              <a:buChar char="•"/>
              <a:tabLst/>
              <a:defRPr sz="4800" b="0" i="0" u="none" strike="noStrike" cap="none" spc="0" baseline="0">
                <a:ln>
                  <a:noFill/>
                </a:ln>
                <a:solidFill>
                  <a:schemeClr val="tx1">
                    <a:lumMod val="65000"/>
                    <a:lumOff val="35000"/>
                  </a:schemeClr>
                </a:solidFill>
                <a:uFillTx/>
                <a:latin typeface="华文楷体" panose="02010600040101010101" pitchFamily="2" charset="-122"/>
                <a:ea typeface="华文楷体" panose="02010600040101010101" pitchFamily="2" charset="-122"/>
                <a:cs typeface="华文楷体" panose="02010600040101010101" pitchFamily="2" charset="-122"/>
                <a:sym typeface="Helvetica Neue"/>
              </a:defRPr>
            </a:lvl4pPr>
            <a:lvl5pPr marL="4121150" marR="0" indent="-685800" algn="l" defTabSz="825500" latinLnBrk="0">
              <a:lnSpc>
                <a:spcPct val="100000"/>
              </a:lnSpc>
              <a:spcBef>
                <a:spcPts val="0"/>
              </a:spcBef>
              <a:spcAft>
                <a:spcPts val="0"/>
              </a:spcAft>
              <a:buClrTx/>
              <a:buSzPct val="125000"/>
              <a:buFont typeface="Arial" panose="020B0604020202020204" pitchFamily="34" charset="0"/>
              <a:buChar char="•"/>
              <a:tabLst/>
              <a:defRPr sz="4000" b="0" i="0" u="none" strike="noStrike" cap="none" spc="0" baseline="0">
                <a:ln>
                  <a:noFill/>
                </a:ln>
                <a:solidFill>
                  <a:schemeClr val="tx1">
                    <a:lumMod val="65000"/>
                    <a:lumOff val="35000"/>
                  </a:schemeClr>
                </a:solidFill>
                <a:uFillTx/>
                <a:latin typeface="宋体" panose="02010600030101010101" pitchFamily="2" charset="-122"/>
                <a:ea typeface="宋体" panose="02010600030101010101" pitchFamily="2" charset="-122"/>
                <a:cs typeface="宋体" panose="02010600030101010101" pitchFamily="2" charset="-122"/>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buNone/>
            </a:pPr>
            <a:r>
              <a:rPr lang="zh-CN" altLang="en-US" sz="3600" b="1" dirty="0">
                <a:solidFill>
                  <a:srgbClr val="68309F"/>
                </a:solidFill>
              </a:rPr>
              <a:t>偏差（</a:t>
            </a:r>
            <a:r>
              <a:rPr lang="en-US" altLang="zh-CN" sz="3600" b="1" dirty="0">
                <a:solidFill>
                  <a:srgbClr val="68309F"/>
                </a:solidFill>
              </a:rPr>
              <a:t>Bias</a:t>
            </a:r>
            <a:r>
              <a:rPr lang="zh-CN" altLang="en-US" sz="3600" b="1" dirty="0">
                <a:solidFill>
                  <a:srgbClr val="68309F"/>
                </a:solidFill>
              </a:rPr>
              <a:t>）</a:t>
            </a:r>
            <a:endParaRPr lang="en-US" altLang="zh-CN" sz="3600" b="1" dirty="0">
              <a:solidFill>
                <a:srgbClr val="68309F"/>
              </a:solidFill>
            </a:endParaRPr>
          </a:p>
          <a:p>
            <a:pPr hangingPunct="1">
              <a:lnSpc>
                <a:spcPct val="150000"/>
              </a:lnSpc>
            </a:pPr>
            <a:r>
              <a:rPr lang="zh-CN" altLang="en-US" sz="3600" dirty="0"/>
              <a:t>为了解决随机向量抵抗的问题，我们可以考虑给每个门的输入设置偏差，即让每个输入随机到</a:t>
            </a:r>
            <a:r>
              <a:rPr lang="en-US" altLang="zh-CN" sz="3600" dirty="0"/>
              <a:t>1</a:t>
            </a:r>
            <a:r>
              <a:rPr lang="zh-CN" altLang="en-US" sz="3600" dirty="0"/>
              <a:t>和</a:t>
            </a:r>
            <a:r>
              <a:rPr lang="en-US" altLang="zh-CN" sz="3600" dirty="0"/>
              <a:t>0</a:t>
            </a:r>
            <a:r>
              <a:rPr lang="zh-CN" altLang="en-US" sz="3600" dirty="0"/>
              <a:t>的概率不等。在上例中，如果让每个输入获得</a:t>
            </a:r>
            <a:r>
              <a:rPr lang="en-US" altLang="zh-CN" sz="3600" dirty="0"/>
              <a:t>1</a:t>
            </a:r>
            <a:r>
              <a:rPr lang="zh-CN" altLang="en-US" sz="3600" dirty="0"/>
              <a:t>的概率改为</a:t>
            </a:r>
            <a:r>
              <a:rPr lang="en-US" altLang="zh-CN" sz="3600" dirty="0"/>
              <a:t>0.75</a:t>
            </a:r>
            <a:r>
              <a:rPr lang="zh-CN" altLang="en-US" sz="3600" dirty="0"/>
              <a:t>而非</a:t>
            </a:r>
            <a:r>
              <a:rPr lang="en-US" altLang="zh-CN" sz="3600" dirty="0"/>
              <a:t>0.5</a:t>
            </a:r>
            <a:r>
              <a:rPr lang="zh-CN" altLang="en-US" sz="3600" dirty="0"/>
              <a:t>，则随机到的概率就能提升到超过</a:t>
            </a:r>
            <a:r>
              <a:rPr lang="en-US" altLang="zh-CN" sz="3600" dirty="0"/>
              <a:t>0.1</a:t>
            </a:r>
            <a:r>
              <a:rPr lang="zh-CN" altLang="en-US" sz="3600" dirty="0"/>
              <a:t>。</a:t>
            </a:r>
            <a:endParaRPr lang="en-US" altLang="zh-CN" sz="3600" dirty="0"/>
          </a:p>
          <a:p>
            <a:pPr hangingPunct="1">
              <a:lnSpc>
                <a:spcPct val="150000"/>
              </a:lnSpc>
            </a:pPr>
            <a:r>
              <a:rPr lang="zh-CN" altLang="en-US" sz="3600" dirty="0"/>
              <a:t>确定每个输入的最佳偏差值时，目标通常不是试图获得最佳值的集合，而是增加电路中那些难以控制和难以观察的节点的概率。</a:t>
            </a:r>
            <a:endParaRPr lang="en-US" altLang="zh-CN" sz="3600" dirty="0"/>
          </a:p>
          <a:p>
            <a:pPr hangingPunct="1">
              <a:lnSpc>
                <a:spcPct val="150000"/>
              </a:lnSpc>
            </a:pPr>
            <a:endParaRPr lang="en-US" altLang="zh-CN" sz="3600" dirty="0"/>
          </a:p>
        </p:txBody>
      </p:sp>
      <p:pic>
        <p:nvPicPr>
          <p:cNvPr id="5" name="图片 4">
            <a:extLst>
              <a:ext uri="{FF2B5EF4-FFF2-40B4-BE49-F238E27FC236}">
                <a16:creationId xmlns:a16="http://schemas.microsoft.com/office/drawing/2014/main" id="{BE5944BF-F43A-5D4C-A779-B2CC38695B71}"/>
              </a:ext>
            </a:extLst>
          </p:cNvPr>
          <p:cNvPicPr>
            <a:picLocks noChangeAspect="1"/>
          </p:cNvPicPr>
          <p:nvPr/>
        </p:nvPicPr>
        <p:blipFill>
          <a:blip r:embed="rId2"/>
          <a:stretch>
            <a:fillRect/>
          </a:stretch>
        </p:blipFill>
        <p:spPr>
          <a:xfrm>
            <a:off x="8638999" y="9420727"/>
            <a:ext cx="6502498" cy="3841864"/>
          </a:xfrm>
          <a:prstGeom prst="rect">
            <a:avLst/>
          </a:prstGeom>
        </p:spPr>
      </p:pic>
    </p:spTree>
    <p:extLst>
      <p:ext uri="{BB962C8B-B14F-4D97-AF65-F5344CB8AC3E}">
        <p14:creationId xmlns:p14="http://schemas.microsoft.com/office/powerpoint/2010/main" val="380559183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33047</TotalTime>
  <Words>11269</Words>
  <Application>Microsoft Office PowerPoint</Application>
  <PresentationFormat>自定义</PresentationFormat>
  <Paragraphs>598</Paragraphs>
  <Slides>80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80</vt:i4>
      </vt:variant>
    </vt:vector>
  </HeadingPairs>
  <TitlesOfParts>
    <vt:vector size="91" baseType="lpstr">
      <vt:lpstr>Helvetica Neue</vt:lpstr>
      <vt:lpstr>Helvetica Neue Light</vt:lpstr>
      <vt:lpstr>Helvetica Neue Medium</vt:lpstr>
      <vt:lpstr>宋体</vt:lpstr>
      <vt:lpstr>华文楷体</vt:lpstr>
      <vt:lpstr>思源黑体 CN</vt:lpstr>
      <vt:lpstr>思源宋体 CN</vt:lpstr>
      <vt:lpstr>思源宋体 CN Heavy</vt:lpstr>
      <vt:lpstr>Arial</vt:lpstr>
      <vt:lpstr>Cambria Math</vt:lpstr>
      <vt:lpstr>White</vt:lpstr>
      <vt:lpstr>VLSI Test Principles and Architectures</vt:lpstr>
      <vt:lpstr>介绍</vt:lpstr>
      <vt:lpstr>00 介绍</vt:lpstr>
      <vt:lpstr>00 介绍</vt:lpstr>
      <vt:lpstr>00 介绍 – 本章主要内容</vt:lpstr>
      <vt:lpstr>随机测试生成</vt:lpstr>
      <vt:lpstr>01 随机测试生成</vt:lpstr>
      <vt:lpstr>01 随机测试生成 – 随机向量抵抗</vt:lpstr>
      <vt:lpstr>01 随机测试生成 – 偏差</vt:lpstr>
      <vt:lpstr>01 随机测试生成 – 检测概率</vt:lpstr>
      <vt:lpstr>01 随机测试生成 – 消耗性测试</vt:lpstr>
      <vt:lpstr>理论背景：布尔差分</vt:lpstr>
      <vt:lpstr>02 理论背景：布尔差分</vt:lpstr>
      <vt:lpstr>针对组合逻辑单点故障的ATPG设计</vt:lpstr>
      <vt:lpstr>03 针对组合逻辑单点故障的ATPG设计</vt:lpstr>
      <vt:lpstr>03 针对组合逻辑单点故障的ATPG设计 - Naïve算法</vt:lpstr>
      <vt:lpstr>03 针对组合逻辑单点故障的ATPG设计 - Naïve算法</vt:lpstr>
      <vt:lpstr>03 针对组合逻辑单点故障的ATPG设计 - Naïve算法</vt:lpstr>
      <vt:lpstr>03 针对组合逻辑单点故障的ATPG设计 - Basic算法</vt:lpstr>
      <vt:lpstr>03 针对组合逻辑单点故障的ATPG设计 - Basic算法</vt:lpstr>
      <vt:lpstr>03 针对组合逻辑单点故障的ATPG设计 - Basic算法</vt:lpstr>
      <vt:lpstr>03 针对组合逻辑单点故障的ATPG设计 - Basic算法</vt:lpstr>
      <vt:lpstr>03 针对组合逻辑单点故障的ATPG设计 - D算法</vt:lpstr>
      <vt:lpstr>03 针对组合逻辑单点故障的ATPG设计 - D算法</vt:lpstr>
      <vt:lpstr>03 针对组合逻辑单点故障的ATPG设计 - D算法</vt:lpstr>
      <vt:lpstr>03 针对组合逻辑单点故障的ATPG设计 - D算法</vt:lpstr>
      <vt:lpstr>03 针对组合逻辑单点故障的ATPG设计 - D算法</vt:lpstr>
      <vt:lpstr>03 针对组合逻辑单点故障的ATPG设计 – PODEM算法</vt:lpstr>
      <vt:lpstr>03 针对组合逻辑单点故障的ATPG设计 – PODEM算法</vt:lpstr>
      <vt:lpstr>03 针对组合逻辑单点故障的ATPG设计 – PODEM算法</vt:lpstr>
      <vt:lpstr>03 针对组合逻辑单点故障的ATPG设计 – PODEM算法</vt:lpstr>
      <vt:lpstr>03 针对组合逻辑单点故障的ATPG设计 – PODEM算法</vt:lpstr>
      <vt:lpstr>03 针对组合逻辑单点故障的ATPG设计 – FAN算法</vt:lpstr>
      <vt:lpstr>03 针对组合逻辑单点故障的ATPG设计 – 静态逻辑预测</vt:lpstr>
      <vt:lpstr>03 针对组合逻辑单点故障的ATPG设计 – 静态逻辑预测</vt:lpstr>
      <vt:lpstr>03 针对组合逻辑单点故障的ATPG设计 – 动态逻辑预测</vt:lpstr>
      <vt:lpstr>03 针对组合逻辑单点故障的ATPG设计 – 动态逻辑预测</vt:lpstr>
      <vt:lpstr>时序ATPG设计</vt:lpstr>
      <vt:lpstr>04 时序ATPG设计 – 时钟延展</vt:lpstr>
      <vt:lpstr>04 时序ATPG设计 – 五值代数的不完备性</vt:lpstr>
      <vt:lpstr>04 时序ATPG设计 – 门时钟与多时钟问题</vt:lpstr>
      <vt:lpstr>对无法测试的故障进行识别</vt:lpstr>
      <vt:lpstr>05 对无法测试的故障进行识别</vt:lpstr>
      <vt:lpstr>05 对无法测试的故障进行识别 – 单线冲突分析</vt:lpstr>
      <vt:lpstr>05 对无法测试的故障进行识别 – 多线冲突分析</vt:lpstr>
      <vt:lpstr>05 对无法测试的故障进行识别 – 多线冲突分析</vt:lpstr>
      <vt:lpstr>05 对无法测试的故障进行识别 – 多线冲突分析</vt:lpstr>
      <vt:lpstr>05 对无法测试的故障进行识别 – 多线冲突分析</vt:lpstr>
      <vt:lpstr>基于模拟的ATPG设计</vt:lpstr>
      <vt:lpstr>06 基于模拟的ATPG设计 – 基于遗传算法的ATPG</vt:lpstr>
      <vt:lpstr>06 基于模拟的ATPG设计 – 基于遗传算法的ATPG</vt:lpstr>
      <vt:lpstr>06 基于模拟的ATPG设计 – 基于遗传算法的ATPG</vt:lpstr>
      <vt:lpstr>06 基于模拟的ATPG设计 – 基于遗传算法的ATPG</vt:lpstr>
      <vt:lpstr>06 基于模拟的ATPG设计 – 基于遗传算法的ATPG</vt:lpstr>
      <vt:lpstr>06 基于模拟的ATPG设计 – 基于遗传算法的ATPG</vt:lpstr>
      <vt:lpstr>进阶的基于模拟的ATPG</vt:lpstr>
      <vt:lpstr>07 进阶的基于模拟的ATPG – 在GA中加入种子序列</vt:lpstr>
      <vt:lpstr>07 进阶的基于模拟的ATPG – 在GA中加入种子序列</vt:lpstr>
      <vt:lpstr>07 进阶的基于模拟的ATPG – 基于逻辑模拟的ATPG</vt:lpstr>
      <vt:lpstr>07 进阶的基于模拟的ATPG – 基于频谱的ATPG</vt:lpstr>
      <vt:lpstr>基于混合确定性和仿真的ATPG</vt:lpstr>
      <vt:lpstr>08 基于混合确定性和仿真的ATPG</vt:lpstr>
      <vt:lpstr>08 基于混合确定性和仿真的ATPG – ALT-TEST混合</vt:lpstr>
      <vt:lpstr>08 基于混合确定性和仿真的ATPG – ALT-TEST混合</vt:lpstr>
      <vt:lpstr>非单点故障的ATPG</vt:lpstr>
      <vt:lpstr>09 非单点故障的ATPG – 延迟故障的ATPG</vt:lpstr>
      <vt:lpstr>09 非单点故障的ATPG – 延迟故障的ATPG</vt:lpstr>
      <vt:lpstr>09 非单点故障的ATPG – 延迟故障的ATPG</vt:lpstr>
      <vt:lpstr>09 非单点故障的ATPG – 延迟故障的ATPG</vt:lpstr>
      <vt:lpstr>09 非单点故障的ATPG – 跳变故障的ATPG</vt:lpstr>
      <vt:lpstr>09 非单点故障的ATPG – 基于单点故障ATPG检测跳变故障</vt:lpstr>
      <vt:lpstr>09 非单点故障的ATPG – 基于单点故障ATPG检测跳变故障</vt:lpstr>
      <vt:lpstr>09 非单点故障的ATPG – 基于单点故障ATPG检测跳变故障</vt:lpstr>
      <vt:lpstr>09 非单点故障的ATPG – 桥接故障的ATPG</vt:lpstr>
      <vt:lpstr>测试生成的其他领域</vt:lpstr>
      <vt:lpstr>10 测试生成的其他领域 – 测试压缩</vt:lpstr>
      <vt:lpstr>10 测试生成的其他领域 – N-检测的ATPG</vt:lpstr>
      <vt:lpstr>10 测试生成的其他领域 – 非循环时序电路</vt:lpstr>
      <vt:lpstr>10 测试生成的其他领域 – 高层ATPG设计</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 Zhao</dc:creator>
  <cp:lastModifiedBy>Haochen Ding</cp:lastModifiedBy>
  <cp:revision>149</cp:revision>
  <dcterms:modified xsi:type="dcterms:W3CDTF">2023-09-21T03:43:06Z</dcterms:modified>
</cp:coreProperties>
</file>